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4"/>
  </p:sldMasterIdLst>
  <p:notesMasterIdLst>
    <p:notesMasterId r:id="rId18"/>
  </p:notesMasterIdLst>
  <p:sldIdLst>
    <p:sldId id="256" r:id="rId5"/>
    <p:sldId id="264" r:id="rId6"/>
    <p:sldId id="266" r:id="rId7"/>
    <p:sldId id="291" r:id="rId8"/>
    <p:sldId id="303" r:id="rId9"/>
    <p:sldId id="295" r:id="rId10"/>
    <p:sldId id="272" r:id="rId11"/>
    <p:sldId id="302" r:id="rId12"/>
    <p:sldId id="304" r:id="rId13"/>
    <p:sldId id="305" r:id="rId14"/>
    <p:sldId id="306" r:id="rId15"/>
    <p:sldId id="293" r:id="rId16"/>
    <p:sldId id="268" r:id="rId17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A5A84"/>
    <a:srgbClr val="A42D22"/>
    <a:srgbClr val="61B7E2"/>
    <a:srgbClr val="369AAE"/>
    <a:srgbClr val="297C52"/>
    <a:srgbClr val="133D5D"/>
    <a:srgbClr val="0E5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2" autoAdjust="0"/>
    <p:restoredTop sz="94694"/>
  </p:normalViewPr>
  <p:slideViewPr>
    <p:cSldViewPr snapToGrid="0">
      <p:cViewPr varScale="1">
        <p:scale>
          <a:sx n="93" d="100"/>
          <a:sy n="93" d="100"/>
        </p:scale>
        <p:origin x="82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chei\Documents\2024%20BOC%20Meeting\2024%20BudgetaryBudgetByFunc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chei\Documents\2024%20BOC%20Meeting\2024%20BudgetaryBudgetByFunc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1193123234859"/>
          <c:y val="2.1529235382308845E-2"/>
          <c:w val="0.74533202099737528"/>
          <c:h val="0.41955198308544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'Mil allocation'!$D$4</c:f>
              <c:strCache>
                <c:ptCount val="1"/>
                <c:pt idx="0">
                  <c:v>Mill Allocation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'Mil allocation'!$C$5:$C$11</c:f>
              <c:strCache>
                <c:ptCount val="7"/>
                <c:pt idx="0">
                  <c:v>General government  </c:v>
                </c:pt>
                <c:pt idx="1">
                  <c:v> Judicial System </c:v>
                </c:pt>
                <c:pt idx="2">
                  <c:v> Public safety  </c:v>
                </c:pt>
                <c:pt idx="3">
                  <c:v>  Public works </c:v>
                </c:pt>
                <c:pt idx="4">
                  <c:v>Health and welfare </c:v>
                </c:pt>
                <c:pt idx="5">
                  <c:v> Parks, recreation and culture </c:v>
                </c:pt>
                <c:pt idx="6">
                  <c:v>Planning/community development</c:v>
                </c:pt>
              </c:strCache>
            </c:strRef>
          </c:cat>
          <c:val>
            <c:numRef>
              <c:f>'Mil allocation'!$D$5:$D$11</c:f>
              <c:numCache>
                <c:formatCode>0.00</c:formatCode>
                <c:ptCount val="7"/>
                <c:pt idx="0">
                  <c:v>4.1930600258284354</c:v>
                </c:pt>
                <c:pt idx="1">
                  <c:v>1.9943255317989155</c:v>
                </c:pt>
                <c:pt idx="2">
                  <c:v>4.0126609532916264</c:v>
                </c:pt>
                <c:pt idx="3">
                  <c:v>0.88278752832065932</c:v>
                </c:pt>
                <c:pt idx="4">
                  <c:v>0.27413274701021867</c:v>
                </c:pt>
                <c:pt idx="5">
                  <c:v>0.88117952325000692</c:v>
                </c:pt>
                <c:pt idx="6">
                  <c:v>7.4853690500138445E-2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19-47D9-880E-098C0FEAD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1083762255"/>
        <c:axId val="1083739215"/>
      </c:barChart>
      <c:lineChart>
        <c:grouping val="standard"/>
        <c:varyColors val="0"/>
        <c:ser>
          <c:idx val="1"/>
          <c:order val="1"/>
          <c:tx>
            <c:strRef>
              <c:f>'Mil allocation'!$E$4</c:f>
              <c:strCache>
                <c:ptCount val="1"/>
                <c:pt idx="0">
                  <c:v>% 0f Budget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'Mil allocation'!$C$5:$C$11</c:f>
              <c:strCache>
                <c:ptCount val="7"/>
                <c:pt idx="0">
                  <c:v>General government  </c:v>
                </c:pt>
                <c:pt idx="1">
                  <c:v> Judicial System </c:v>
                </c:pt>
                <c:pt idx="2">
                  <c:v> Public safety  </c:v>
                </c:pt>
                <c:pt idx="3">
                  <c:v>  Public works </c:v>
                </c:pt>
                <c:pt idx="4">
                  <c:v>Health and welfare </c:v>
                </c:pt>
                <c:pt idx="5">
                  <c:v> Parks, recreation and culture </c:v>
                </c:pt>
                <c:pt idx="6">
                  <c:v>Planning/community development</c:v>
                </c:pt>
              </c:strCache>
            </c:strRef>
          </c:cat>
          <c:val>
            <c:numRef>
              <c:f>'Mil allocation'!$E$5:$E$11</c:f>
              <c:numCache>
                <c:formatCode>0%</c:formatCode>
                <c:ptCount val="7"/>
                <c:pt idx="0">
                  <c:v>0.34053926953857183</c:v>
                </c:pt>
                <c:pt idx="1">
                  <c:v>0.16196910028416434</c:v>
                </c:pt>
                <c:pt idx="2">
                  <c:v>0.32588816318457131</c:v>
                </c:pt>
                <c:pt idx="3">
                  <c:v>7.1695567962369797E-2</c:v>
                </c:pt>
                <c:pt idx="4">
                  <c:v>2.2263684480647986E-2</c:v>
                </c:pt>
                <c:pt idx="5">
                  <c:v>7.1564973869082019E-2</c:v>
                </c:pt>
                <c:pt idx="6">
                  <c:v>6.0792406805927433E-3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19-47D9-880E-098C0FEAD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3740655"/>
        <c:axId val="1083744975"/>
      </c:lineChart>
      <c:catAx>
        <c:axId val="10837622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3739215"/>
        <c:crosses val="autoZero"/>
        <c:auto val="1"/>
        <c:lblAlgn val="ctr"/>
        <c:lblOffset val="100"/>
        <c:noMultiLvlLbl val="0"/>
      </c:catAx>
      <c:valAx>
        <c:axId val="1083739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3762255"/>
        <c:crosses val="autoZero"/>
        <c:crossBetween val="between"/>
      </c:valAx>
      <c:valAx>
        <c:axId val="1083744975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3740655"/>
        <c:crosses val="max"/>
        <c:crossBetween val="between"/>
      </c:valAx>
      <c:catAx>
        <c:axId val="10837406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3744975"/>
        <c:crosses val="autoZero"/>
        <c:auto val="1"/>
        <c:lblAlgn val="ctr"/>
        <c:lblOffset val="100"/>
        <c:noMultiLvlLbl val="0"/>
      </c:catAx>
      <c:dTable>
        <c:showHorzBorder val="0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861725236341656"/>
          <c:y val="3.371428807399092E-2"/>
          <c:w val="0.30276539783378614"/>
          <c:h val="7.6324664759631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E9E-4CBC-A76F-DB0DDD5F94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E9E-4CBC-A76F-DB0DDD5F942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Sagona" panose="02010004040101010103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'Overall taxes'!$C$10:$C$11</c:f>
              <c:strCache>
                <c:ptCount val="2"/>
                <c:pt idx="0">
                  <c:v>BOC</c:v>
                </c:pt>
                <c:pt idx="1">
                  <c:v>School</c:v>
                </c:pt>
              </c:strCache>
            </c:strRef>
          </c:cat>
          <c:val>
            <c:numRef>
              <c:f>'Overall taxes'!$D$10:$D$11</c:f>
              <c:numCache>
                <c:formatCode>0%</c:formatCode>
                <c:ptCount val="2"/>
                <c:pt idx="0">
                  <c:v>0.39448306795245569</c:v>
                </c:pt>
                <c:pt idx="1">
                  <c:v>0.6055169320475442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9E-4CBC-A76F-DB0DDD5F942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Sagona" panose="02010004040101010103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>
          <a:latin typeface="Sagona" panose="02010004040101010103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C0CA6-6054-40AD-B9CA-1FD4D9B81230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BC5EDAF-C0A5-41E7-BBFF-79B2C230091A}">
      <dgm:prSet custT="1"/>
      <dgm:spPr/>
      <dgm:t>
        <a:bodyPr anchor="ctr"/>
        <a:lstStyle/>
        <a:p>
          <a:r>
            <a:rPr lang="en-US" sz="2000" dirty="0">
              <a:latin typeface="Sagona" panose="02010004040101010103" pitchFamily="2" charset="0"/>
            </a:rPr>
            <a:t>Recap of Financial Condition		           	          				   3</a:t>
          </a:r>
        </a:p>
      </dgm:t>
    </dgm:pt>
    <dgm:pt modelId="{90389EF5-9C66-498B-B434-D42133A33021}" type="parTrans" cxnId="{7CE660F7-68F6-46B4-B97A-19FD7F52690E}">
      <dgm:prSet/>
      <dgm:spPr/>
      <dgm:t>
        <a:bodyPr/>
        <a:lstStyle/>
        <a:p>
          <a:endParaRPr lang="en-US" sz="2000">
            <a:latin typeface="Sagona" panose="02010004040101010103" pitchFamily="2" charset="0"/>
          </a:endParaRPr>
        </a:p>
      </dgm:t>
    </dgm:pt>
    <dgm:pt modelId="{0021AD6D-8341-48C3-88C6-2D2EF21DB0B5}" type="sibTrans" cxnId="{7CE660F7-68F6-46B4-B97A-19FD7F52690E}">
      <dgm:prSet/>
      <dgm:spPr/>
      <dgm:t>
        <a:bodyPr/>
        <a:lstStyle/>
        <a:p>
          <a:endParaRPr lang="en-US" sz="2000">
            <a:latin typeface="Sagona" panose="02010004040101010103" pitchFamily="2" charset="0"/>
          </a:endParaRPr>
        </a:p>
      </dgm:t>
    </dgm:pt>
    <dgm:pt modelId="{4EF0FC80-2DDE-4F7B-8CD1-5771280B119B}">
      <dgm:prSet custT="1"/>
      <dgm:spPr/>
      <dgm:t>
        <a:bodyPr/>
        <a:lstStyle/>
        <a:p>
          <a:endParaRPr lang="en-US" sz="2000" dirty="0">
            <a:latin typeface="Sagona" panose="02010004040101010103" pitchFamily="2" charset="0"/>
          </a:endParaRPr>
        </a:p>
      </dgm:t>
    </dgm:pt>
    <dgm:pt modelId="{016E4ACB-5172-4EE3-ACE1-049257B034FC}" type="parTrans" cxnId="{67DECD96-5D96-444A-AD36-DB0CFC660DF2}">
      <dgm:prSet/>
      <dgm:spPr/>
      <dgm:t>
        <a:bodyPr/>
        <a:lstStyle/>
        <a:p>
          <a:endParaRPr lang="en-US">
            <a:latin typeface="Sagona" panose="02010004040101010103" pitchFamily="2" charset="0"/>
          </a:endParaRPr>
        </a:p>
      </dgm:t>
    </dgm:pt>
    <dgm:pt modelId="{769545CA-E3B3-46F8-962E-0AB0B445A331}" type="sibTrans" cxnId="{67DECD96-5D96-444A-AD36-DB0CFC660DF2}">
      <dgm:prSet/>
      <dgm:spPr/>
      <dgm:t>
        <a:bodyPr/>
        <a:lstStyle/>
        <a:p>
          <a:endParaRPr lang="en-US">
            <a:latin typeface="Sagona" panose="02010004040101010103" pitchFamily="2" charset="0"/>
          </a:endParaRPr>
        </a:p>
      </dgm:t>
    </dgm:pt>
    <dgm:pt modelId="{C38802D2-EC9D-4400-AA74-592535119888}">
      <dgm:prSet custT="1"/>
      <dgm:spPr/>
      <dgm:t>
        <a:bodyPr anchor="ctr"/>
        <a:lstStyle/>
        <a:p>
          <a:r>
            <a:rPr lang="en-US" sz="2000" kern="1200" dirty="0">
              <a:latin typeface="Sagona" panose="02010004040101010103" pitchFamily="2" charset="0"/>
            </a:rPr>
            <a:t>Millage Rate and Budget Allocation 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agona" panose="02010004040101010103" pitchFamily="2" charset="0"/>
              <a:ea typeface="+mn-ea"/>
              <a:cs typeface="+mn-cs"/>
            </a:rPr>
            <a:t>		         	             	            			 4</a:t>
          </a:r>
        </a:p>
      </dgm:t>
    </dgm:pt>
    <dgm:pt modelId="{3D374C5D-E113-4FA0-97A8-A4AE7E5B77D8}" type="parTrans" cxnId="{D3CF7B2D-F9F5-4E8B-9850-68E087D3069D}">
      <dgm:prSet/>
      <dgm:spPr/>
      <dgm:t>
        <a:bodyPr/>
        <a:lstStyle/>
        <a:p>
          <a:endParaRPr lang="en-US">
            <a:latin typeface="Sagona" panose="02010004040101010103" pitchFamily="2" charset="0"/>
          </a:endParaRPr>
        </a:p>
      </dgm:t>
    </dgm:pt>
    <dgm:pt modelId="{2AA1E343-664C-4D37-9F95-6247357B4A46}" type="sibTrans" cxnId="{D3CF7B2D-F9F5-4E8B-9850-68E087D3069D}">
      <dgm:prSet/>
      <dgm:spPr/>
      <dgm:t>
        <a:bodyPr/>
        <a:lstStyle/>
        <a:p>
          <a:endParaRPr lang="en-US">
            <a:latin typeface="Sagona" panose="02010004040101010103" pitchFamily="2" charset="0"/>
          </a:endParaRPr>
        </a:p>
      </dgm:t>
    </dgm:pt>
    <dgm:pt modelId="{18917E78-CFEB-4E74-8F61-312E78B0315F}">
      <dgm:prSet custT="1"/>
      <dgm:spPr/>
      <dgm:t>
        <a:bodyPr anchor="ctr"/>
        <a:lstStyle/>
        <a:p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agona" panose="02010004040101010103" pitchFamily="2" charset="0"/>
              <a:ea typeface="+mn-ea"/>
              <a:cs typeface="+mn-cs"/>
            </a:rPr>
            <a:t>5- Years Tax Digest History           	                                                            			  6</a:t>
          </a:r>
        </a:p>
      </dgm:t>
    </dgm:pt>
    <dgm:pt modelId="{6FAE534E-C619-46EE-BD0A-415456E91A61}" type="parTrans" cxnId="{F13A2B42-A8E8-42E2-BFF0-A0422AE1330A}">
      <dgm:prSet/>
      <dgm:spPr/>
      <dgm:t>
        <a:bodyPr/>
        <a:lstStyle/>
        <a:p>
          <a:endParaRPr lang="en-US">
            <a:latin typeface="Sagona" panose="02010004040101010103" pitchFamily="2" charset="0"/>
          </a:endParaRPr>
        </a:p>
      </dgm:t>
    </dgm:pt>
    <dgm:pt modelId="{610B74E5-21FC-4A8E-BF47-69E975DBCBF6}" type="sibTrans" cxnId="{F13A2B42-A8E8-42E2-BFF0-A0422AE1330A}">
      <dgm:prSet/>
      <dgm:spPr/>
      <dgm:t>
        <a:bodyPr/>
        <a:lstStyle/>
        <a:p>
          <a:endParaRPr lang="en-US">
            <a:latin typeface="Sagona" panose="02010004040101010103" pitchFamily="2" charset="0"/>
          </a:endParaRPr>
        </a:p>
      </dgm:t>
    </dgm:pt>
    <dgm:pt modelId="{F7B57759-F363-41A8-9088-FDC792BF743D}">
      <dgm:prSet/>
      <dgm:spPr/>
      <dgm:t>
        <a:bodyPr/>
        <a:lstStyle/>
        <a:p>
          <a:endParaRPr lang="en-US" dirty="0">
            <a:latin typeface="Sagona" panose="02010004040101010103" pitchFamily="2" charset="0"/>
          </a:endParaRPr>
        </a:p>
      </dgm:t>
    </dgm:pt>
    <dgm:pt modelId="{A7FB3B2C-8393-4674-A423-ACDA0B1D269D}" type="parTrans" cxnId="{EDBAFF1D-EE63-4866-903D-E3C1E67E2368}">
      <dgm:prSet/>
      <dgm:spPr/>
      <dgm:t>
        <a:bodyPr/>
        <a:lstStyle/>
        <a:p>
          <a:endParaRPr lang="en-US">
            <a:latin typeface="Sagona" panose="02010004040101010103" pitchFamily="2" charset="0"/>
          </a:endParaRPr>
        </a:p>
      </dgm:t>
    </dgm:pt>
    <dgm:pt modelId="{4D7195CE-EE9E-43B1-B1F5-F78C0C813574}" type="sibTrans" cxnId="{EDBAFF1D-EE63-4866-903D-E3C1E67E2368}">
      <dgm:prSet/>
      <dgm:spPr/>
      <dgm:t>
        <a:bodyPr/>
        <a:lstStyle/>
        <a:p>
          <a:endParaRPr lang="en-US">
            <a:latin typeface="Sagona" panose="02010004040101010103" pitchFamily="2" charset="0"/>
          </a:endParaRPr>
        </a:p>
      </dgm:t>
    </dgm:pt>
    <dgm:pt modelId="{D5451390-7CDD-4EC5-83A7-91BFF7563C6D}">
      <dgm:prSet custT="1"/>
      <dgm:spPr/>
      <dgm:t>
        <a:bodyPr anchor="ctr"/>
        <a:lstStyle/>
        <a:p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agona" panose="02010004040101010103" pitchFamily="2" charset="0"/>
              <a:ea typeface="+mn-ea"/>
              <a:cs typeface="+mn-cs"/>
            </a:rPr>
            <a:t>Net Digest vs Millage Rate Historical  Comparison                 		        	            	 7</a:t>
          </a:r>
        </a:p>
      </dgm:t>
    </dgm:pt>
    <dgm:pt modelId="{A655B353-7C32-4CFD-8650-04F202A6B8E1}" type="parTrans" cxnId="{604B95BE-C491-4F0E-AD96-E9FEDD31E04C}">
      <dgm:prSet/>
      <dgm:spPr/>
      <dgm:t>
        <a:bodyPr/>
        <a:lstStyle/>
        <a:p>
          <a:endParaRPr lang="en-US">
            <a:latin typeface="Sagona" panose="02010004040101010103" pitchFamily="2" charset="0"/>
          </a:endParaRPr>
        </a:p>
      </dgm:t>
    </dgm:pt>
    <dgm:pt modelId="{082A57EF-862D-4140-A8BB-1476D4B2366B}" type="sibTrans" cxnId="{604B95BE-C491-4F0E-AD96-E9FEDD31E04C}">
      <dgm:prSet/>
      <dgm:spPr/>
      <dgm:t>
        <a:bodyPr/>
        <a:lstStyle/>
        <a:p>
          <a:endParaRPr lang="en-US">
            <a:latin typeface="Sagona" panose="02010004040101010103" pitchFamily="2" charset="0"/>
          </a:endParaRPr>
        </a:p>
      </dgm:t>
    </dgm:pt>
    <dgm:pt modelId="{335718A5-9EB3-4EAF-8A37-7332C3B1F9D7}">
      <dgm:prSet/>
      <dgm:spPr/>
      <dgm:t>
        <a:bodyPr/>
        <a:lstStyle/>
        <a:p>
          <a:endParaRPr lang="en-US" dirty="0">
            <a:latin typeface="Sagona" panose="02010004040101010103" pitchFamily="2" charset="0"/>
          </a:endParaRPr>
        </a:p>
      </dgm:t>
    </dgm:pt>
    <dgm:pt modelId="{FB8149A0-BC90-4A5D-86B6-C3F9234A555C}" type="parTrans" cxnId="{4DDE0FD9-5E8B-45E6-AE87-BEDE9BA65E73}">
      <dgm:prSet/>
      <dgm:spPr/>
      <dgm:t>
        <a:bodyPr/>
        <a:lstStyle/>
        <a:p>
          <a:endParaRPr lang="en-US">
            <a:latin typeface="Sagona" panose="02010004040101010103" pitchFamily="2" charset="0"/>
          </a:endParaRPr>
        </a:p>
      </dgm:t>
    </dgm:pt>
    <dgm:pt modelId="{FC011FA7-AE8F-47F2-811D-254F9620BC11}" type="sibTrans" cxnId="{4DDE0FD9-5E8B-45E6-AE87-BEDE9BA65E73}">
      <dgm:prSet/>
      <dgm:spPr/>
      <dgm:t>
        <a:bodyPr/>
        <a:lstStyle/>
        <a:p>
          <a:endParaRPr lang="en-US">
            <a:latin typeface="Sagona" panose="02010004040101010103" pitchFamily="2" charset="0"/>
          </a:endParaRPr>
        </a:p>
      </dgm:t>
    </dgm:pt>
    <dgm:pt modelId="{2A7F445A-9623-436C-B64E-511282B03AD6}">
      <dgm:prSet custT="1"/>
      <dgm:spPr/>
      <dgm:t>
        <a:bodyPr anchor="ctr"/>
        <a:lstStyle/>
        <a:p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agona" panose="02010004040101010103" pitchFamily="2" charset="0"/>
              <a:ea typeface="+mn-ea"/>
              <a:cs typeface="+mn-cs"/>
            </a:rPr>
            <a:t> Tax Calculation Examples         </a:t>
          </a:r>
          <a:r>
            <a:rPr lang="en-US" sz="2200" b="0" kern="1200" dirty="0">
              <a:latin typeface="Sagona" panose="02010004040101010103" pitchFamily="2" charset="0"/>
            </a:rPr>
            <a:t>           	       					                  8</a:t>
          </a:r>
          <a:endParaRPr lang="en-US" sz="2000" b="0" kern="1200" dirty="0">
            <a:latin typeface="Sagona" panose="02010004040101010103" pitchFamily="2" charset="0"/>
          </a:endParaRPr>
        </a:p>
      </dgm:t>
    </dgm:pt>
    <dgm:pt modelId="{C468340F-8884-4C1E-9323-D554712A2705}" type="parTrans" cxnId="{D469AF7C-5686-4ADA-866C-984A682C0C77}">
      <dgm:prSet/>
      <dgm:spPr/>
      <dgm:t>
        <a:bodyPr/>
        <a:lstStyle/>
        <a:p>
          <a:endParaRPr lang="en-US">
            <a:latin typeface="Sagona" panose="02010004040101010103" pitchFamily="2" charset="0"/>
          </a:endParaRPr>
        </a:p>
      </dgm:t>
    </dgm:pt>
    <dgm:pt modelId="{E8D969E2-83A2-49BA-A4BC-D8D09C95B26F}" type="sibTrans" cxnId="{D469AF7C-5686-4ADA-866C-984A682C0C77}">
      <dgm:prSet/>
      <dgm:spPr/>
      <dgm:t>
        <a:bodyPr/>
        <a:lstStyle/>
        <a:p>
          <a:endParaRPr lang="en-US">
            <a:latin typeface="Sagona" panose="02010004040101010103" pitchFamily="2" charset="0"/>
          </a:endParaRPr>
        </a:p>
      </dgm:t>
    </dgm:pt>
    <dgm:pt modelId="{24D390E8-A5FD-46E5-AF98-FAB9A06CC912}">
      <dgm:prSet custT="1"/>
      <dgm:spPr/>
      <dgm:t>
        <a:bodyPr anchor="ctr"/>
        <a:lstStyle/>
        <a:p>
          <a:r>
            <a:rPr lang="en-US" sz="2000" dirty="0">
              <a:latin typeface="Sagona" panose="02010004040101010103" pitchFamily="2" charset="0"/>
            </a:rPr>
            <a:t>FY 2024 Millage Schedule			          					12</a:t>
          </a:r>
        </a:p>
      </dgm:t>
    </dgm:pt>
    <dgm:pt modelId="{C907758D-5BC3-438B-AAD0-E79EA5A89353}" type="parTrans" cxnId="{ACD6E21D-E1C8-43E0-B455-B59C46FF599D}">
      <dgm:prSet/>
      <dgm:spPr/>
      <dgm:t>
        <a:bodyPr/>
        <a:lstStyle/>
        <a:p>
          <a:endParaRPr lang="en-US">
            <a:latin typeface="Sagona" panose="02010004040101010103" pitchFamily="2" charset="0"/>
          </a:endParaRPr>
        </a:p>
      </dgm:t>
    </dgm:pt>
    <dgm:pt modelId="{53CED4A1-626C-4C4C-B600-75472A3EA947}" type="sibTrans" cxnId="{ACD6E21D-E1C8-43E0-B455-B59C46FF599D}">
      <dgm:prSet/>
      <dgm:spPr/>
      <dgm:t>
        <a:bodyPr/>
        <a:lstStyle/>
        <a:p>
          <a:endParaRPr lang="en-US">
            <a:latin typeface="Sagona" panose="02010004040101010103" pitchFamily="2" charset="0"/>
          </a:endParaRPr>
        </a:p>
      </dgm:t>
    </dgm:pt>
    <dgm:pt modelId="{9DA3CF51-C7DD-492D-944A-46E974954F9E}">
      <dgm:prSet/>
      <dgm:spPr/>
      <dgm:t>
        <a:bodyPr/>
        <a:lstStyle/>
        <a:p>
          <a:endParaRPr lang="en-US" dirty="0">
            <a:latin typeface="Sagona" panose="02010004040101010103" pitchFamily="2" charset="0"/>
          </a:endParaRPr>
        </a:p>
      </dgm:t>
    </dgm:pt>
    <dgm:pt modelId="{769FF880-7034-463F-B2A7-FA51E6F22D0D}" type="parTrans" cxnId="{8AE76183-CB27-4021-8C1A-DC195FC19F8B}">
      <dgm:prSet/>
      <dgm:spPr/>
      <dgm:t>
        <a:bodyPr/>
        <a:lstStyle/>
        <a:p>
          <a:endParaRPr lang="en-US">
            <a:latin typeface="Sagona" panose="02010004040101010103" pitchFamily="2" charset="0"/>
          </a:endParaRPr>
        </a:p>
      </dgm:t>
    </dgm:pt>
    <dgm:pt modelId="{CFDEED80-7A6C-4256-99E7-C07B4EF676F7}" type="sibTrans" cxnId="{8AE76183-CB27-4021-8C1A-DC195FC19F8B}">
      <dgm:prSet/>
      <dgm:spPr/>
      <dgm:t>
        <a:bodyPr/>
        <a:lstStyle/>
        <a:p>
          <a:endParaRPr lang="en-US">
            <a:latin typeface="Sagona" panose="02010004040101010103" pitchFamily="2" charset="0"/>
          </a:endParaRPr>
        </a:p>
      </dgm:t>
    </dgm:pt>
    <dgm:pt modelId="{6471FBE7-BAFB-40BD-AFEC-5DB36BDB5D30}">
      <dgm:prSet/>
      <dgm:spPr/>
      <dgm:t>
        <a:bodyPr/>
        <a:lstStyle/>
        <a:p>
          <a:endParaRPr lang="en-US" dirty="0">
            <a:latin typeface="Sagona" panose="02010004040101010103" pitchFamily="2" charset="0"/>
          </a:endParaRPr>
        </a:p>
      </dgm:t>
    </dgm:pt>
    <dgm:pt modelId="{28D36D5A-FF07-4704-B735-FF9423A9AABB}" type="parTrans" cxnId="{B7938517-5979-489A-A75D-2145E4DD758A}">
      <dgm:prSet/>
      <dgm:spPr/>
      <dgm:t>
        <a:bodyPr/>
        <a:lstStyle/>
        <a:p>
          <a:endParaRPr lang="en-US">
            <a:latin typeface="Sagona" panose="02010004040101010103" pitchFamily="2" charset="0"/>
          </a:endParaRPr>
        </a:p>
      </dgm:t>
    </dgm:pt>
    <dgm:pt modelId="{2E5265A3-E974-499B-8EE7-B8F32F71F95B}" type="sibTrans" cxnId="{B7938517-5979-489A-A75D-2145E4DD758A}">
      <dgm:prSet/>
      <dgm:spPr/>
      <dgm:t>
        <a:bodyPr/>
        <a:lstStyle/>
        <a:p>
          <a:endParaRPr lang="en-US">
            <a:latin typeface="Sagona" panose="02010004040101010103" pitchFamily="2" charset="0"/>
          </a:endParaRPr>
        </a:p>
      </dgm:t>
    </dgm:pt>
    <dgm:pt modelId="{A5532F7A-D739-403A-AABA-093103D64575}" type="pres">
      <dgm:prSet presAssocID="{FACC0CA6-6054-40AD-B9CA-1FD4D9B81230}" presName="vert0" presStyleCnt="0">
        <dgm:presLayoutVars>
          <dgm:dir/>
          <dgm:animOne val="branch"/>
          <dgm:animLvl val="lvl"/>
        </dgm:presLayoutVars>
      </dgm:prSet>
      <dgm:spPr/>
    </dgm:pt>
    <dgm:pt modelId="{40ABB3BE-C77F-4065-82B8-07700235645C}" type="pres">
      <dgm:prSet presAssocID="{EBC5EDAF-C0A5-41E7-BBFF-79B2C230091A}" presName="thickLine" presStyleLbl="alignNode1" presStyleIdx="0" presStyleCnt="11"/>
      <dgm:spPr/>
    </dgm:pt>
    <dgm:pt modelId="{8B8808F7-9644-41A8-80A3-C2CBADEEB2B9}" type="pres">
      <dgm:prSet presAssocID="{EBC5EDAF-C0A5-41E7-BBFF-79B2C230091A}" presName="horz1" presStyleCnt="0"/>
      <dgm:spPr/>
    </dgm:pt>
    <dgm:pt modelId="{194C94F9-3D21-448C-A7C5-DFF7EE424CDF}" type="pres">
      <dgm:prSet presAssocID="{EBC5EDAF-C0A5-41E7-BBFF-79B2C230091A}" presName="tx1" presStyleLbl="revTx" presStyleIdx="0" presStyleCnt="11"/>
      <dgm:spPr/>
    </dgm:pt>
    <dgm:pt modelId="{60ACBCF0-76AF-4296-A972-8A3BA67CF7BF}" type="pres">
      <dgm:prSet presAssocID="{EBC5EDAF-C0A5-41E7-BBFF-79B2C230091A}" presName="vert1" presStyleCnt="0"/>
      <dgm:spPr/>
    </dgm:pt>
    <dgm:pt modelId="{F3EB3150-C0F7-42AF-976F-A694BBE7AF3D}" type="pres">
      <dgm:prSet presAssocID="{4EF0FC80-2DDE-4F7B-8CD1-5771280B119B}" presName="thickLine" presStyleLbl="alignNode1" presStyleIdx="1" presStyleCnt="11"/>
      <dgm:spPr/>
    </dgm:pt>
    <dgm:pt modelId="{8DDF6685-99B0-4F31-8BB5-019A3AB97765}" type="pres">
      <dgm:prSet presAssocID="{4EF0FC80-2DDE-4F7B-8CD1-5771280B119B}" presName="horz1" presStyleCnt="0"/>
      <dgm:spPr/>
    </dgm:pt>
    <dgm:pt modelId="{3D4EA296-4AFD-4246-8511-6BDC3AFE7C04}" type="pres">
      <dgm:prSet presAssocID="{4EF0FC80-2DDE-4F7B-8CD1-5771280B119B}" presName="tx1" presStyleLbl="revTx" presStyleIdx="1" presStyleCnt="11"/>
      <dgm:spPr/>
    </dgm:pt>
    <dgm:pt modelId="{20535E44-C818-4752-B949-159A73E04B53}" type="pres">
      <dgm:prSet presAssocID="{4EF0FC80-2DDE-4F7B-8CD1-5771280B119B}" presName="vert1" presStyleCnt="0"/>
      <dgm:spPr/>
    </dgm:pt>
    <dgm:pt modelId="{CC607D20-C04D-42B8-BB2F-1BB4670D2732}" type="pres">
      <dgm:prSet presAssocID="{C38802D2-EC9D-4400-AA74-592535119888}" presName="thickLine" presStyleLbl="alignNode1" presStyleIdx="2" presStyleCnt="11"/>
      <dgm:spPr/>
    </dgm:pt>
    <dgm:pt modelId="{B9ECE29A-3FC5-4CDD-86B2-343D6250CFA8}" type="pres">
      <dgm:prSet presAssocID="{C38802D2-EC9D-4400-AA74-592535119888}" presName="horz1" presStyleCnt="0"/>
      <dgm:spPr/>
    </dgm:pt>
    <dgm:pt modelId="{C9C996FA-5F4C-4FB2-82E3-86B8C40AC7D3}" type="pres">
      <dgm:prSet presAssocID="{C38802D2-EC9D-4400-AA74-592535119888}" presName="tx1" presStyleLbl="revTx" presStyleIdx="2" presStyleCnt="11" custLinFactNeighborY="3886"/>
      <dgm:spPr/>
    </dgm:pt>
    <dgm:pt modelId="{3D7851B9-770E-4C95-931B-438A76BEF14F}" type="pres">
      <dgm:prSet presAssocID="{C38802D2-EC9D-4400-AA74-592535119888}" presName="vert1" presStyleCnt="0"/>
      <dgm:spPr/>
    </dgm:pt>
    <dgm:pt modelId="{3BC5BB95-BEB3-47F9-A25F-B1398CE54F3B}" type="pres">
      <dgm:prSet presAssocID="{18917E78-CFEB-4E74-8F61-312E78B0315F}" presName="thickLine" presStyleLbl="alignNode1" presStyleIdx="3" presStyleCnt="11"/>
      <dgm:spPr/>
    </dgm:pt>
    <dgm:pt modelId="{B92EACA7-8C20-403A-8F21-2815B5B764FD}" type="pres">
      <dgm:prSet presAssocID="{18917E78-CFEB-4E74-8F61-312E78B0315F}" presName="horz1" presStyleCnt="0"/>
      <dgm:spPr/>
    </dgm:pt>
    <dgm:pt modelId="{FC7ABEE5-9ADF-405B-A8F6-0A4808D632AE}" type="pres">
      <dgm:prSet presAssocID="{18917E78-CFEB-4E74-8F61-312E78B0315F}" presName="tx1" presStyleLbl="revTx" presStyleIdx="3" presStyleCnt="11" custLinFactY="9139" custLinFactNeighborY="100000"/>
      <dgm:spPr/>
    </dgm:pt>
    <dgm:pt modelId="{8653C073-85FC-4BAB-A79C-5CD48F7DB042}" type="pres">
      <dgm:prSet presAssocID="{18917E78-CFEB-4E74-8F61-312E78B0315F}" presName="vert1" presStyleCnt="0"/>
      <dgm:spPr/>
    </dgm:pt>
    <dgm:pt modelId="{0250295C-DC36-46E3-A32D-1CBE2592042D}" type="pres">
      <dgm:prSet presAssocID="{F7B57759-F363-41A8-9088-FDC792BF743D}" presName="thickLine" presStyleLbl="alignNode1" presStyleIdx="4" presStyleCnt="11"/>
      <dgm:spPr/>
    </dgm:pt>
    <dgm:pt modelId="{1A73D2AE-88C4-4592-AFE3-BD51DDB8EFBC}" type="pres">
      <dgm:prSet presAssocID="{F7B57759-F363-41A8-9088-FDC792BF743D}" presName="horz1" presStyleCnt="0"/>
      <dgm:spPr/>
    </dgm:pt>
    <dgm:pt modelId="{A3A047C8-47A1-41DA-B158-0E5A82C869DC}" type="pres">
      <dgm:prSet presAssocID="{F7B57759-F363-41A8-9088-FDC792BF743D}" presName="tx1" presStyleLbl="revTx" presStyleIdx="4" presStyleCnt="11"/>
      <dgm:spPr/>
    </dgm:pt>
    <dgm:pt modelId="{F286C043-AFDB-4B80-AAED-842F0C2BDB8B}" type="pres">
      <dgm:prSet presAssocID="{F7B57759-F363-41A8-9088-FDC792BF743D}" presName="vert1" presStyleCnt="0"/>
      <dgm:spPr/>
    </dgm:pt>
    <dgm:pt modelId="{65E172D0-303F-4D87-81FB-82EE1545E724}" type="pres">
      <dgm:prSet presAssocID="{D5451390-7CDD-4EC5-83A7-91BFF7563C6D}" presName="thickLine" presStyleLbl="alignNode1" presStyleIdx="5" presStyleCnt="11"/>
      <dgm:spPr/>
    </dgm:pt>
    <dgm:pt modelId="{96F15E3A-2FD3-4B08-8566-3F74085B008B}" type="pres">
      <dgm:prSet presAssocID="{D5451390-7CDD-4EC5-83A7-91BFF7563C6D}" presName="horz1" presStyleCnt="0"/>
      <dgm:spPr/>
    </dgm:pt>
    <dgm:pt modelId="{0858EC66-A6EB-43D9-B4A2-CB3A92C37E42}" type="pres">
      <dgm:prSet presAssocID="{D5451390-7CDD-4EC5-83A7-91BFF7563C6D}" presName="tx1" presStyleLbl="revTx" presStyleIdx="5" presStyleCnt="11" custLinFactY="8379" custLinFactNeighborY="100000"/>
      <dgm:spPr/>
    </dgm:pt>
    <dgm:pt modelId="{1604FBF5-3692-4C6D-9361-2770BEB8F883}" type="pres">
      <dgm:prSet presAssocID="{D5451390-7CDD-4EC5-83A7-91BFF7563C6D}" presName="vert1" presStyleCnt="0"/>
      <dgm:spPr/>
    </dgm:pt>
    <dgm:pt modelId="{E7CD7059-D6B8-4144-B686-83F7ACDFA32C}" type="pres">
      <dgm:prSet presAssocID="{335718A5-9EB3-4EAF-8A37-7332C3B1F9D7}" presName="thickLine" presStyleLbl="alignNode1" presStyleIdx="6" presStyleCnt="11"/>
      <dgm:spPr/>
    </dgm:pt>
    <dgm:pt modelId="{D5F7B65D-A1FC-46A2-928D-DC030E772733}" type="pres">
      <dgm:prSet presAssocID="{335718A5-9EB3-4EAF-8A37-7332C3B1F9D7}" presName="horz1" presStyleCnt="0"/>
      <dgm:spPr/>
    </dgm:pt>
    <dgm:pt modelId="{A043FCB9-EFE3-40B3-8F09-EA657E7708A4}" type="pres">
      <dgm:prSet presAssocID="{335718A5-9EB3-4EAF-8A37-7332C3B1F9D7}" presName="tx1" presStyleLbl="revTx" presStyleIdx="6" presStyleCnt="11"/>
      <dgm:spPr/>
    </dgm:pt>
    <dgm:pt modelId="{7F880399-B3DC-4A27-AA4F-0102A26FC5B2}" type="pres">
      <dgm:prSet presAssocID="{335718A5-9EB3-4EAF-8A37-7332C3B1F9D7}" presName="vert1" presStyleCnt="0"/>
      <dgm:spPr/>
    </dgm:pt>
    <dgm:pt modelId="{B8AA7701-9504-4590-8C83-F4B6DA1C1254}" type="pres">
      <dgm:prSet presAssocID="{2A7F445A-9623-436C-B64E-511282B03AD6}" presName="thickLine" presStyleLbl="alignNode1" presStyleIdx="7" presStyleCnt="11"/>
      <dgm:spPr/>
    </dgm:pt>
    <dgm:pt modelId="{5F44533F-C0D0-467B-AFD5-EF1ADC7F5093}" type="pres">
      <dgm:prSet presAssocID="{2A7F445A-9623-436C-B64E-511282B03AD6}" presName="horz1" presStyleCnt="0"/>
      <dgm:spPr/>
    </dgm:pt>
    <dgm:pt modelId="{27020152-15B0-42DE-A13E-4EE9761A3ACC}" type="pres">
      <dgm:prSet presAssocID="{2A7F445A-9623-436C-B64E-511282B03AD6}" presName="tx1" presStyleLbl="revTx" presStyleIdx="7" presStyleCnt="11" custLinFactNeighborY="95210"/>
      <dgm:spPr/>
    </dgm:pt>
    <dgm:pt modelId="{CD41D61D-27C8-40B3-8D44-2C0F18544D7C}" type="pres">
      <dgm:prSet presAssocID="{2A7F445A-9623-436C-B64E-511282B03AD6}" presName="vert1" presStyleCnt="0"/>
      <dgm:spPr/>
    </dgm:pt>
    <dgm:pt modelId="{11130647-E09C-42DE-A03A-881D333E7B5F}" type="pres">
      <dgm:prSet presAssocID="{9DA3CF51-C7DD-492D-944A-46E974954F9E}" presName="thickLine" presStyleLbl="alignNode1" presStyleIdx="8" presStyleCnt="11"/>
      <dgm:spPr/>
    </dgm:pt>
    <dgm:pt modelId="{86479A84-130F-4EEE-847E-C11322458B82}" type="pres">
      <dgm:prSet presAssocID="{9DA3CF51-C7DD-492D-944A-46E974954F9E}" presName="horz1" presStyleCnt="0"/>
      <dgm:spPr/>
    </dgm:pt>
    <dgm:pt modelId="{3DD3775A-D21C-4F7E-97EA-EEA1D9CFE4F8}" type="pres">
      <dgm:prSet presAssocID="{9DA3CF51-C7DD-492D-944A-46E974954F9E}" presName="tx1" presStyleLbl="revTx" presStyleIdx="8" presStyleCnt="11"/>
      <dgm:spPr/>
    </dgm:pt>
    <dgm:pt modelId="{5E234E7A-E16E-4641-9E43-80BB87F52DD9}" type="pres">
      <dgm:prSet presAssocID="{9DA3CF51-C7DD-492D-944A-46E974954F9E}" presName="vert1" presStyleCnt="0"/>
      <dgm:spPr/>
    </dgm:pt>
    <dgm:pt modelId="{CADB552F-9967-41D3-A752-2BB59AD9AAF0}" type="pres">
      <dgm:prSet presAssocID="{6471FBE7-BAFB-40BD-AFEC-5DB36BDB5D30}" presName="thickLine" presStyleLbl="alignNode1" presStyleIdx="9" presStyleCnt="11"/>
      <dgm:spPr/>
    </dgm:pt>
    <dgm:pt modelId="{61D7015F-5CB2-4E61-8494-652CE5DBAE40}" type="pres">
      <dgm:prSet presAssocID="{6471FBE7-BAFB-40BD-AFEC-5DB36BDB5D30}" presName="horz1" presStyleCnt="0"/>
      <dgm:spPr/>
    </dgm:pt>
    <dgm:pt modelId="{747F0A9E-2DBA-47F0-9308-5DBD89F8D153}" type="pres">
      <dgm:prSet presAssocID="{6471FBE7-BAFB-40BD-AFEC-5DB36BDB5D30}" presName="tx1" presStyleLbl="revTx" presStyleIdx="9" presStyleCnt="11"/>
      <dgm:spPr/>
    </dgm:pt>
    <dgm:pt modelId="{7278CE17-72B8-4AAF-8FCF-F11DD3C09E3A}" type="pres">
      <dgm:prSet presAssocID="{6471FBE7-BAFB-40BD-AFEC-5DB36BDB5D30}" presName="vert1" presStyleCnt="0"/>
      <dgm:spPr/>
    </dgm:pt>
    <dgm:pt modelId="{C2410C3F-D2CF-478C-AE91-1844841E4EEA}" type="pres">
      <dgm:prSet presAssocID="{24D390E8-A5FD-46E5-AF98-FAB9A06CC912}" presName="thickLine" presStyleLbl="alignNode1" presStyleIdx="10" presStyleCnt="11"/>
      <dgm:spPr/>
    </dgm:pt>
    <dgm:pt modelId="{FA37776D-7372-4E2C-A6FF-FAF5880D14A1}" type="pres">
      <dgm:prSet presAssocID="{24D390E8-A5FD-46E5-AF98-FAB9A06CC912}" presName="horz1" presStyleCnt="0"/>
      <dgm:spPr/>
    </dgm:pt>
    <dgm:pt modelId="{978AC6AF-3E71-4BF3-A14D-53CD45B982D2}" type="pres">
      <dgm:prSet presAssocID="{24D390E8-A5FD-46E5-AF98-FAB9A06CC912}" presName="tx1" presStyleLbl="revTx" presStyleIdx="10" presStyleCnt="11"/>
      <dgm:spPr/>
    </dgm:pt>
    <dgm:pt modelId="{A075AB78-A0C1-4021-87AF-4D0492EF6A68}" type="pres">
      <dgm:prSet presAssocID="{24D390E8-A5FD-46E5-AF98-FAB9A06CC912}" presName="vert1" presStyleCnt="0"/>
      <dgm:spPr/>
    </dgm:pt>
  </dgm:ptLst>
  <dgm:cxnLst>
    <dgm:cxn modelId="{52A0340F-5EAF-4C53-93E6-67AC3229013D}" type="presOf" srcId="{EBC5EDAF-C0A5-41E7-BBFF-79B2C230091A}" destId="{194C94F9-3D21-448C-A7C5-DFF7EE424CDF}" srcOrd="0" destOrd="0" presId="urn:microsoft.com/office/officeart/2008/layout/LinedList"/>
    <dgm:cxn modelId="{29E0A714-2ADF-47D0-AD50-6BD59E61AE2C}" type="presOf" srcId="{4EF0FC80-2DDE-4F7B-8CD1-5771280B119B}" destId="{3D4EA296-4AFD-4246-8511-6BDC3AFE7C04}" srcOrd="0" destOrd="0" presId="urn:microsoft.com/office/officeart/2008/layout/LinedList"/>
    <dgm:cxn modelId="{B7938517-5979-489A-A75D-2145E4DD758A}" srcId="{FACC0CA6-6054-40AD-B9CA-1FD4D9B81230}" destId="{6471FBE7-BAFB-40BD-AFEC-5DB36BDB5D30}" srcOrd="9" destOrd="0" parTransId="{28D36D5A-FF07-4704-B735-FF9423A9AABB}" sibTransId="{2E5265A3-E974-499B-8EE7-B8F32F71F95B}"/>
    <dgm:cxn modelId="{ACD6E21D-E1C8-43E0-B455-B59C46FF599D}" srcId="{FACC0CA6-6054-40AD-B9CA-1FD4D9B81230}" destId="{24D390E8-A5FD-46E5-AF98-FAB9A06CC912}" srcOrd="10" destOrd="0" parTransId="{C907758D-5BC3-438B-AAD0-E79EA5A89353}" sibTransId="{53CED4A1-626C-4C4C-B600-75472A3EA947}"/>
    <dgm:cxn modelId="{EDBAFF1D-EE63-4866-903D-E3C1E67E2368}" srcId="{FACC0CA6-6054-40AD-B9CA-1FD4D9B81230}" destId="{F7B57759-F363-41A8-9088-FDC792BF743D}" srcOrd="4" destOrd="0" parTransId="{A7FB3B2C-8393-4674-A423-ACDA0B1D269D}" sibTransId="{4D7195CE-EE9E-43B1-B1F5-F78C0C813574}"/>
    <dgm:cxn modelId="{0D461722-3B21-4B52-A631-6F0FD50FD33E}" type="presOf" srcId="{2A7F445A-9623-436C-B64E-511282B03AD6}" destId="{27020152-15B0-42DE-A13E-4EE9761A3ACC}" srcOrd="0" destOrd="0" presId="urn:microsoft.com/office/officeart/2008/layout/LinedList"/>
    <dgm:cxn modelId="{D3CF7B2D-F9F5-4E8B-9850-68E087D3069D}" srcId="{FACC0CA6-6054-40AD-B9CA-1FD4D9B81230}" destId="{C38802D2-EC9D-4400-AA74-592535119888}" srcOrd="2" destOrd="0" parTransId="{3D374C5D-E113-4FA0-97A8-A4AE7E5B77D8}" sibTransId="{2AA1E343-664C-4D37-9F95-6247357B4A46}"/>
    <dgm:cxn modelId="{4B10E738-2FDA-4A0C-B39E-00948D0D92ED}" type="presOf" srcId="{F7B57759-F363-41A8-9088-FDC792BF743D}" destId="{A3A047C8-47A1-41DA-B158-0E5A82C869DC}" srcOrd="0" destOrd="0" presId="urn:microsoft.com/office/officeart/2008/layout/LinedList"/>
    <dgm:cxn modelId="{F13A2B42-A8E8-42E2-BFF0-A0422AE1330A}" srcId="{FACC0CA6-6054-40AD-B9CA-1FD4D9B81230}" destId="{18917E78-CFEB-4E74-8F61-312E78B0315F}" srcOrd="3" destOrd="0" parTransId="{6FAE534E-C619-46EE-BD0A-415456E91A61}" sibTransId="{610B74E5-21FC-4A8E-BF47-69E975DBCBF6}"/>
    <dgm:cxn modelId="{8C947864-069D-4946-8976-3D51BA1CF3D5}" type="presOf" srcId="{C38802D2-EC9D-4400-AA74-592535119888}" destId="{C9C996FA-5F4C-4FB2-82E3-86B8C40AC7D3}" srcOrd="0" destOrd="0" presId="urn:microsoft.com/office/officeart/2008/layout/LinedList"/>
    <dgm:cxn modelId="{E6504545-7D41-45E4-B7E0-51B096BE8EBD}" type="presOf" srcId="{18917E78-CFEB-4E74-8F61-312E78B0315F}" destId="{FC7ABEE5-9ADF-405B-A8F6-0A4808D632AE}" srcOrd="0" destOrd="0" presId="urn:microsoft.com/office/officeart/2008/layout/LinedList"/>
    <dgm:cxn modelId="{15927C67-0DEB-49C6-8867-914452EDCD2A}" type="presOf" srcId="{D5451390-7CDD-4EC5-83A7-91BFF7563C6D}" destId="{0858EC66-A6EB-43D9-B4A2-CB3A92C37E42}" srcOrd="0" destOrd="0" presId="urn:microsoft.com/office/officeart/2008/layout/LinedList"/>
    <dgm:cxn modelId="{25837469-2900-42C4-A979-351A74A21876}" type="presOf" srcId="{24D390E8-A5FD-46E5-AF98-FAB9A06CC912}" destId="{978AC6AF-3E71-4BF3-A14D-53CD45B982D2}" srcOrd="0" destOrd="0" presId="urn:microsoft.com/office/officeart/2008/layout/LinedList"/>
    <dgm:cxn modelId="{D9A62855-39DB-4A4F-B56C-55D6D95485CB}" type="presOf" srcId="{FACC0CA6-6054-40AD-B9CA-1FD4D9B81230}" destId="{A5532F7A-D739-403A-AABA-093103D64575}" srcOrd="0" destOrd="0" presId="urn:microsoft.com/office/officeart/2008/layout/LinedList"/>
    <dgm:cxn modelId="{D469AF7C-5686-4ADA-866C-984A682C0C77}" srcId="{FACC0CA6-6054-40AD-B9CA-1FD4D9B81230}" destId="{2A7F445A-9623-436C-B64E-511282B03AD6}" srcOrd="7" destOrd="0" parTransId="{C468340F-8884-4C1E-9323-D554712A2705}" sibTransId="{E8D969E2-83A2-49BA-A4BC-D8D09C95B26F}"/>
    <dgm:cxn modelId="{E4DE847E-1969-41DC-9A8C-BE102CCC646E}" type="presOf" srcId="{9DA3CF51-C7DD-492D-944A-46E974954F9E}" destId="{3DD3775A-D21C-4F7E-97EA-EEA1D9CFE4F8}" srcOrd="0" destOrd="0" presId="urn:microsoft.com/office/officeart/2008/layout/LinedList"/>
    <dgm:cxn modelId="{8AE76183-CB27-4021-8C1A-DC195FC19F8B}" srcId="{FACC0CA6-6054-40AD-B9CA-1FD4D9B81230}" destId="{9DA3CF51-C7DD-492D-944A-46E974954F9E}" srcOrd="8" destOrd="0" parTransId="{769FF880-7034-463F-B2A7-FA51E6F22D0D}" sibTransId="{CFDEED80-7A6C-4256-99E7-C07B4EF676F7}"/>
    <dgm:cxn modelId="{67DECD96-5D96-444A-AD36-DB0CFC660DF2}" srcId="{FACC0CA6-6054-40AD-B9CA-1FD4D9B81230}" destId="{4EF0FC80-2DDE-4F7B-8CD1-5771280B119B}" srcOrd="1" destOrd="0" parTransId="{016E4ACB-5172-4EE3-ACE1-049257B034FC}" sibTransId="{769545CA-E3B3-46F8-962E-0AB0B445A331}"/>
    <dgm:cxn modelId="{CE2ECA9B-42EB-40D5-9771-84BBD53BAF7A}" type="presOf" srcId="{6471FBE7-BAFB-40BD-AFEC-5DB36BDB5D30}" destId="{747F0A9E-2DBA-47F0-9308-5DBD89F8D153}" srcOrd="0" destOrd="0" presId="urn:microsoft.com/office/officeart/2008/layout/LinedList"/>
    <dgm:cxn modelId="{342538BD-2A56-45E8-820C-953C5C385CD4}" type="presOf" srcId="{335718A5-9EB3-4EAF-8A37-7332C3B1F9D7}" destId="{A043FCB9-EFE3-40B3-8F09-EA657E7708A4}" srcOrd="0" destOrd="0" presId="urn:microsoft.com/office/officeart/2008/layout/LinedList"/>
    <dgm:cxn modelId="{604B95BE-C491-4F0E-AD96-E9FEDD31E04C}" srcId="{FACC0CA6-6054-40AD-B9CA-1FD4D9B81230}" destId="{D5451390-7CDD-4EC5-83A7-91BFF7563C6D}" srcOrd="5" destOrd="0" parTransId="{A655B353-7C32-4CFD-8650-04F202A6B8E1}" sibTransId="{082A57EF-862D-4140-A8BB-1476D4B2366B}"/>
    <dgm:cxn modelId="{4DDE0FD9-5E8B-45E6-AE87-BEDE9BA65E73}" srcId="{FACC0CA6-6054-40AD-B9CA-1FD4D9B81230}" destId="{335718A5-9EB3-4EAF-8A37-7332C3B1F9D7}" srcOrd="6" destOrd="0" parTransId="{FB8149A0-BC90-4A5D-86B6-C3F9234A555C}" sibTransId="{FC011FA7-AE8F-47F2-811D-254F9620BC11}"/>
    <dgm:cxn modelId="{7CE660F7-68F6-46B4-B97A-19FD7F52690E}" srcId="{FACC0CA6-6054-40AD-B9CA-1FD4D9B81230}" destId="{EBC5EDAF-C0A5-41E7-BBFF-79B2C230091A}" srcOrd="0" destOrd="0" parTransId="{90389EF5-9C66-498B-B434-D42133A33021}" sibTransId="{0021AD6D-8341-48C3-88C6-2D2EF21DB0B5}"/>
    <dgm:cxn modelId="{2FD95041-8388-415C-AE7A-3C10C33AF81A}" type="presParOf" srcId="{A5532F7A-D739-403A-AABA-093103D64575}" destId="{40ABB3BE-C77F-4065-82B8-07700235645C}" srcOrd="0" destOrd="0" presId="urn:microsoft.com/office/officeart/2008/layout/LinedList"/>
    <dgm:cxn modelId="{E966C575-64B7-412C-A7A5-AF3F749452E5}" type="presParOf" srcId="{A5532F7A-D739-403A-AABA-093103D64575}" destId="{8B8808F7-9644-41A8-80A3-C2CBADEEB2B9}" srcOrd="1" destOrd="0" presId="urn:microsoft.com/office/officeart/2008/layout/LinedList"/>
    <dgm:cxn modelId="{5F4C70B3-6EC0-48B1-B12D-7630D363AC99}" type="presParOf" srcId="{8B8808F7-9644-41A8-80A3-C2CBADEEB2B9}" destId="{194C94F9-3D21-448C-A7C5-DFF7EE424CDF}" srcOrd="0" destOrd="0" presId="urn:microsoft.com/office/officeart/2008/layout/LinedList"/>
    <dgm:cxn modelId="{B90946DF-02B9-41A3-9DF2-2C7B0BF0DAED}" type="presParOf" srcId="{8B8808F7-9644-41A8-80A3-C2CBADEEB2B9}" destId="{60ACBCF0-76AF-4296-A972-8A3BA67CF7BF}" srcOrd="1" destOrd="0" presId="urn:microsoft.com/office/officeart/2008/layout/LinedList"/>
    <dgm:cxn modelId="{06912CD2-3DEA-4460-9B9B-B3337DF58070}" type="presParOf" srcId="{A5532F7A-D739-403A-AABA-093103D64575}" destId="{F3EB3150-C0F7-42AF-976F-A694BBE7AF3D}" srcOrd="2" destOrd="0" presId="urn:microsoft.com/office/officeart/2008/layout/LinedList"/>
    <dgm:cxn modelId="{F209DFC0-2F02-41EB-AC69-850C92C46AC1}" type="presParOf" srcId="{A5532F7A-D739-403A-AABA-093103D64575}" destId="{8DDF6685-99B0-4F31-8BB5-019A3AB97765}" srcOrd="3" destOrd="0" presId="urn:microsoft.com/office/officeart/2008/layout/LinedList"/>
    <dgm:cxn modelId="{0D76ED8F-0EBA-4A8B-8B07-682258A73AD5}" type="presParOf" srcId="{8DDF6685-99B0-4F31-8BB5-019A3AB97765}" destId="{3D4EA296-4AFD-4246-8511-6BDC3AFE7C04}" srcOrd="0" destOrd="0" presId="urn:microsoft.com/office/officeart/2008/layout/LinedList"/>
    <dgm:cxn modelId="{7F39C994-3045-4C26-B46B-539966DC18C2}" type="presParOf" srcId="{8DDF6685-99B0-4F31-8BB5-019A3AB97765}" destId="{20535E44-C818-4752-B949-159A73E04B53}" srcOrd="1" destOrd="0" presId="urn:microsoft.com/office/officeart/2008/layout/LinedList"/>
    <dgm:cxn modelId="{98E37823-EC05-49C6-9F4E-311753D64C31}" type="presParOf" srcId="{A5532F7A-D739-403A-AABA-093103D64575}" destId="{CC607D20-C04D-42B8-BB2F-1BB4670D2732}" srcOrd="4" destOrd="0" presId="urn:microsoft.com/office/officeart/2008/layout/LinedList"/>
    <dgm:cxn modelId="{DE5BE120-1C1F-45C1-9F31-D84EF9A79E70}" type="presParOf" srcId="{A5532F7A-D739-403A-AABA-093103D64575}" destId="{B9ECE29A-3FC5-4CDD-86B2-343D6250CFA8}" srcOrd="5" destOrd="0" presId="urn:microsoft.com/office/officeart/2008/layout/LinedList"/>
    <dgm:cxn modelId="{217C9CF0-59BA-4722-B4E1-B41A69CC6DA7}" type="presParOf" srcId="{B9ECE29A-3FC5-4CDD-86B2-343D6250CFA8}" destId="{C9C996FA-5F4C-4FB2-82E3-86B8C40AC7D3}" srcOrd="0" destOrd="0" presId="urn:microsoft.com/office/officeart/2008/layout/LinedList"/>
    <dgm:cxn modelId="{DE0AC2D8-C54E-4F96-A577-1D5594662EED}" type="presParOf" srcId="{B9ECE29A-3FC5-4CDD-86B2-343D6250CFA8}" destId="{3D7851B9-770E-4C95-931B-438A76BEF14F}" srcOrd="1" destOrd="0" presId="urn:microsoft.com/office/officeart/2008/layout/LinedList"/>
    <dgm:cxn modelId="{7015F59B-7AD0-41F0-91F9-E005A1D84876}" type="presParOf" srcId="{A5532F7A-D739-403A-AABA-093103D64575}" destId="{3BC5BB95-BEB3-47F9-A25F-B1398CE54F3B}" srcOrd="6" destOrd="0" presId="urn:microsoft.com/office/officeart/2008/layout/LinedList"/>
    <dgm:cxn modelId="{EA280E94-9D8B-4F01-990A-AFCB59B48A60}" type="presParOf" srcId="{A5532F7A-D739-403A-AABA-093103D64575}" destId="{B92EACA7-8C20-403A-8F21-2815B5B764FD}" srcOrd="7" destOrd="0" presId="urn:microsoft.com/office/officeart/2008/layout/LinedList"/>
    <dgm:cxn modelId="{50AC85CE-15A7-4BCA-8D5A-813A5590C887}" type="presParOf" srcId="{B92EACA7-8C20-403A-8F21-2815B5B764FD}" destId="{FC7ABEE5-9ADF-405B-A8F6-0A4808D632AE}" srcOrd="0" destOrd="0" presId="urn:microsoft.com/office/officeart/2008/layout/LinedList"/>
    <dgm:cxn modelId="{CE60E395-652F-4130-B71E-8F186AB00FE8}" type="presParOf" srcId="{B92EACA7-8C20-403A-8F21-2815B5B764FD}" destId="{8653C073-85FC-4BAB-A79C-5CD48F7DB042}" srcOrd="1" destOrd="0" presId="urn:microsoft.com/office/officeart/2008/layout/LinedList"/>
    <dgm:cxn modelId="{1514C87A-C416-43E3-8BD7-6C654B11137E}" type="presParOf" srcId="{A5532F7A-D739-403A-AABA-093103D64575}" destId="{0250295C-DC36-46E3-A32D-1CBE2592042D}" srcOrd="8" destOrd="0" presId="urn:microsoft.com/office/officeart/2008/layout/LinedList"/>
    <dgm:cxn modelId="{50192A00-2110-4793-B5FD-03101B6EE434}" type="presParOf" srcId="{A5532F7A-D739-403A-AABA-093103D64575}" destId="{1A73D2AE-88C4-4592-AFE3-BD51DDB8EFBC}" srcOrd="9" destOrd="0" presId="urn:microsoft.com/office/officeart/2008/layout/LinedList"/>
    <dgm:cxn modelId="{389C09E1-DE06-46F6-AFC4-63116FCEF699}" type="presParOf" srcId="{1A73D2AE-88C4-4592-AFE3-BD51DDB8EFBC}" destId="{A3A047C8-47A1-41DA-B158-0E5A82C869DC}" srcOrd="0" destOrd="0" presId="urn:microsoft.com/office/officeart/2008/layout/LinedList"/>
    <dgm:cxn modelId="{95A756A5-54AC-48B9-8FE6-039890CA5E04}" type="presParOf" srcId="{1A73D2AE-88C4-4592-AFE3-BD51DDB8EFBC}" destId="{F286C043-AFDB-4B80-AAED-842F0C2BDB8B}" srcOrd="1" destOrd="0" presId="urn:microsoft.com/office/officeart/2008/layout/LinedList"/>
    <dgm:cxn modelId="{AB7A0DA5-BD2C-46B9-995C-42C162DD0644}" type="presParOf" srcId="{A5532F7A-D739-403A-AABA-093103D64575}" destId="{65E172D0-303F-4D87-81FB-82EE1545E724}" srcOrd="10" destOrd="0" presId="urn:microsoft.com/office/officeart/2008/layout/LinedList"/>
    <dgm:cxn modelId="{134E5BE1-67E0-47EA-A5F8-7E932753A5B2}" type="presParOf" srcId="{A5532F7A-D739-403A-AABA-093103D64575}" destId="{96F15E3A-2FD3-4B08-8566-3F74085B008B}" srcOrd="11" destOrd="0" presId="urn:microsoft.com/office/officeart/2008/layout/LinedList"/>
    <dgm:cxn modelId="{500EF0BD-174E-410C-BA04-7697076A905B}" type="presParOf" srcId="{96F15E3A-2FD3-4B08-8566-3F74085B008B}" destId="{0858EC66-A6EB-43D9-B4A2-CB3A92C37E42}" srcOrd="0" destOrd="0" presId="urn:microsoft.com/office/officeart/2008/layout/LinedList"/>
    <dgm:cxn modelId="{21159EEF-4FEC-441C-A4D8-110C408C5A75}" type="presParOf" srcId="{96F15E3A-2FD3-4B08-8566-3F74085B008B}" destId="{1604FBF5-3692-4C6D-9361-2770BEB8F883}" srcOrd="1" destOrd="0" presId="urn:microsoft.com/office/officeart/2008/layout/LinedList"/>
    <dgm:cxn modelId="{6021B478-5C6B-48B4-882C-7E20F57C54C0}" type="presParOf" srcId="{A5532F7A-D739-403A-AABA-093103D64575}" destId="{E7CD7059-D6B8-4144-B686-83F7ACDFA32C}" srcOrd="12" destOrd="0" presId="urn:microsoft.com/office/officeart/2008/layout/LinedList"/>
    <dgm:cxn modelId="{61B6869D-1476-4CDF-979B-6A4B170F03CA}" type="presParOf" srcId="{A5532F7A-D739-403A-AABA-093103D64575}" destId="{D5F7B65D-A1FC-46A2-928D-DC030E772733}" srcOrd="13" destOrd="0" presId="urn:microsoft.com/office/officeart/2008/layout/LinedList"/>
    <dgm:cxn modelId="{49F57446-7829-44C5-9734-6F91AC1D3CBB}" type="presParOf" srcId="{D5F7B65D-A1FC-46A2-928D-DC030E772733}" destId="{A043FCB9-EFE3-40B3-8F09-EA657E7708A4}" srcOrd="0" destOrd="0" presId="urn:microsoft.com/office/officeart/2008/layout/LinedList"/>
    <dgm:cxn modelId="{A09B6B55-5999-4D41-9762-A4A8A8DCB0B0}" type="presParOf" srcId="{D5F7B65D-A1FC-46A2-928D-DC030E772733}" destId="{7F880399-B3DC-4A27-AA4F-0102A26FC5B2}" srcOrd="1" destOrd="0" presId="urn:microsoft.com/office/officeart/2008/layout/LinedList"/>
    <dgm:cxn modelId="{F527DE05-613E-40D5-B793-6FC507C86F92}" type="presParOf" srcId="{A5532F7A-D739-403A-AABA-093103D64575}" destId="{B8AA7701-9504-4590-8C83-F4B6DA1C1254}" srcOrd="14" destOrd="0" presId="urn:microsoft.com/office/officeart/2008/layout/LinedList"/>
    <dgm:cxn modelId="{5118EDBD-061D-4E53-B14C-3CE77A2D032C}" type="presParOf" srcId="{A5532F7A-D739-403A-AABA-093103D64575}" destId="{5F44533F-C0D0-467B-AFD5-EF1ADC7F5093}" srcOrd="15" destOrd="0" presId="urn:microsoft.com/office/officeart/2008/layout/LinedList"/>
    <dgm:cxn modelId="{91C023E4-FAA4-46F5-A1E4-88F11D40C571}" type="presParOf" srcId="{5F44533F-C0D0-467B-AFD5-EF1ADC7F5093}" destId="{27020152-15B0-42DE-A13E-4EE9761A3ACC}" srcOrd="0" destOrd="0" presId="urn:microsoft.com/office/officeart/2008/layout/LinedList"/>
    <dgm:cxn modelId="{7F97533A-AE46-49B1-B6B7-B895183CB164}" type="presParOf" srcId="{5F44533F-C0D0-467B-AFD5-EF1ADC7F5093}" destId="{CD41D61D-27C8-40B3-8D44-2C0F18544D7C}" srcOrd="1" destOrd="0" presId="urn:microsoft.com/office/officeart/2008/layout/LinedList"/>
    <dgm:cxn modelId="{615D8757-BFDF-440B-8104-183FB7C2A5D3}" type="presParOf" srcId="{A5532F7A-D739-403A-AABA-093103D64575}" destId="{11130647-E09C-42DE-A03A-881D333E7B5F}" srcOrd="16" destOrd="0" presId="urn:microsoft.com/office/officeart/2008/layout/LinedList"/>
    <dgm:cxn modelId="{8FB80E1E-AD2B-4DCE-8F90-06CED2E63803}" type="presParOf" srcId="{A5532F7A-D739-403A-AABA-093103D64575}" destId="{86479A84-130F-4EEE-847E-C11322458B82}" srcOrd="17" destOrd="0" presId="urn:microsoft.com/office/officeart/2008/layout/LinedList"/>
    <dgm:cxn modelId="{3BA54F0F-740D-41B4-B6F8-FE895012207B}" type="presParOf" srcId="{86479A84-130F-4EEE-847E-C11322458B82}" destId="{3DD3775A-D21C-4F7E-97EA-EEA1D9CFE4F8}" srcOrd="0" destOrd="0" presId="urn:microsoft.com/office/officeart/2008/layout/LinedList"/>
    <dgm:cxn modelId="{5A318AD9-FDCF-4F8A-A3F6-9F238F7DEE43}" type="presParOf" srcId="{86479A84-130F-4EEE-847E-C11322458B82}" destId="{5E234E7A-E16E-4641-9E43-80BB87F52DD9}" srcOrd="1" destOrd="0" presId="urn:microsoft.com/office/officeart/2008/layout/LinedList"/>
    <dgm:cxn modelId="{DE118112-BBDB-4868-84D2-E31DE50785BD}" type="presParOf" srcId="{A5532F7A-D739-403A-AABA-093103D64575}" destId="{CADB552F-9967-41D3-A752-2BB59AD9AAF0}" srcOrd="18" destOrd="0" presId="urn:microsoft.com/office/officeart/2008/layout/LinedList"/>
    <dgm:cxn modelId="{9F3A740B-E900-4E23-A95D-B8E747610A4E}" type="presParOf" srcId="{A5532F7A-D739-403A-AABA-093103D64575}" destId="{61D7015F-5CB2-4E61-8494-652CE5DBAE40}" srcOrd="19" destOrd="0" presId="urn:microsoft.com/office/officeart/2008/layout/LinedList"/>
    <dgm:cxn modelId="{D7AA080D-CB32-4A6A-8E21-BBE53DF8522B}" type="presParOf" srcId="{61D7015F-5CB2-4E61-8494-652CE5DBAE40}" destId="{747F0A9E-2DBA-47F0-9308-5DBD89F8D153}" srcOrd="0" destOrd="0" presId="urn:microsoft.com/office/officeart/2008/layout/LinedList"/>
    <dgm:cxn modelId="{06203915-9922-412E-A696-910D3B9D73FE}" type="presParOf" srcId="{61D7015F-5CB2-4E61-8494-652CE5DBAE40}" destId="{7278CE17-72B8-4AAF-8FCF-F11DD3C09E3A}" srcOrd="1" destOrd="0" presId="urn:microsoft.com/office/officeart/2008/layout/LinedList"/>
    <dgm:cxn modelId="{9764A684-2605-4D80-A96B-008759A57558}" type="presParOf" srcId="{A5532F7A-D739-403A-AABA-093103D64575}" destId="{C2410C3F-D2CF-478C-AE91-1844841E4EEA}" srcOrd="20" destOrd="0" presId="urn:microsoft.com/office/officeart/2008/layout/LinedList"/>
    <dgm:cxn modelId="{1A091BB4-922F-481F-AE25-AD618879DB33}" type="presParOf" srcId="{A5532F7A-D739-403A-AABA-093103D64575}" destId="{FA37776D-7372-4E2C-A6FF-FAF5880D14A1}" srcOrd="21" destOrd="0" presId="urn:microsoft.com/office/officeart/2008/layout/LinedList"/>
    <dgm:cxn modelId="{50D9890F-D969-49AE-A710-1E3E275B474B}" type="presParOf" srcId="{FA37776D-7372-4E2C-A6FF-FAF5880D14A1}" destId="{978AC6AF-3E71-4BF3-A14D-53CD45B982D2}" srcOrd="0" destOrd="0" presId="urn:microsoft.com/office/officeart/2008/layout/LinedList"/>
    <dgm:cxn modelId="{E65824F6-A616-4976-AE0C-21EA38FFCE19}" type="presParOf" srcId="{FA37776D-7372-4E2C-A6FF-FAF5880D14A1}" destId="{A075AB78-A0C1-4021-87AF-4D0492EF6A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BB3BE-C77F-4065-82B8-07700235645C}">
      <dsp:nvSpPr>
        <dsp:cNvPr id="0" name=""/>
        <dsp:cNvSpPr/>
      </dsp:nvSpPr>
      <dsp:spPr>
        <a:xfrm>
          <a:off x="0" y="2183"/>
          <a:ext cx="11339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C94F9-3D21-448C-A7C5-DFF7EE424CDF}">
      <dsp:nvSpPr>
        <dsp:cNvPr id="0" name=""/>
        <dsp:cNvSpPr/>
      </dsp:nvSpPr>
      <dsp:spPr>
        <a:xfrm>
          <a:off x="0" y="2183"/>
          <a:ext cx="11339512" cy="406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agona" panose="02010004040101010103" pitchFamily="2" charset="0"/>
            </a:rPr>
            <a:t>Recap of Financial Condition		           	          				   3</a:t>
          </a:r>
        </a:p>
      </dsp:txBody>
      <dsp:txXfrm>
        <a:off x="0" y="2183"/>
        <a:ext cx="11339512" cy="406147"/>
      </dsp:txXfrm>
    </dsp:sp>
    <dsp:sp modelId="{F3EB3150-C0F7-42AF-976F-A694BBE7AF3D}">
      <dsp:nvSpPr>
        <dsp:cNvPr id="0" name=""/>
        <dsp:cNvSpPr/>
      </dsp:nvSpPr>
      <dsp:spPr>
        <a:xfrm>
          <a:off x="0" y="408330"/>
          <a:ext cx="11339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EA296-4AFD-4246-8511-6BDC3AFE7C04}">
      <dsp:nvSpPr>
        <dsp:cNvPr id="0" name=""/>
        <dsp:cNvSpPr/>
      </dsp:nvSpPr>
      <dsp:spPr>
        <a:xfrm>
          <a:off x="0" y="408330"/>
          <a:ext cx="11339512" cy="406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Sagona" panose="02010004040101010103" pitchFamily="2" charset="0"/>
          </a:endParaRPr>
        </a:p>
      </dsp:txBody>
      <dsp:txXfrm>
        <a:off x="0" y="408330"/>
        <a:ext cx="11339512" cy="406147"/>
      </dsp:txXfrm>
    </dsp:sp>
    <dsp:sp modelId="{CC607D20-C04D-42B8-BB2F-1BB4670D2732}">
      <dsp:nvSpPr>
        <dsp:cNvPr id="0" name=""/>
        <dsp:cNvSpPr/>
      </dsp:nvSpPr>
      <dsp:spPr>
        <a:xfrm>
          <a:off x="0" y="814478"/>
          <a:ext cx="11339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996FA-5F4C-4FB2-82E3-86B8C40AC7D3}">
      <dsp:nvSpPr>
        <dsp:cNvPr id="0" name=""/>
        <dsp:cNvSpPr/>
      </dsp:nvSpPr>
      <dsp:spPr>
        <a:xfrm>
          <a:off x="0" y="830261"/>
          <a:ext cx="11339512" cy="406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agona" panose="02010004040101010103" pitchFamily="2" charset="0"/>
            </a:rPr>
            <a:t>Millage Rate and Budget Allocation 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agona" panose="02010004040101010103" pitchFamily="2" charset="0"/>
              <a:ea typeface="+mn-ea"/>
              <a:cs typeface="+mn-cs"/>
            </a:rPr>
            <a:t>		         	             	            			 4</a:t>
          </a:r>
        </a:p>
      </dsp:txBody>
      <dsp:txXfrm>
        <a:off x="0" y="830261"/>
        <a:ext cx="11339512" cy="406147"/>
      </dsp:txXfrm>
    </dsp:sp>
    <dsp:sp modelId="{3BC5BB95-BEB3-47F9-A25F-B1398CE54F3B}">
      <dsp:nvSpPr>
        <dsp:cNvPr id="0" name=""/>
        <dsp:cNvSpPr/>
      </dsp:nvSpPr>
      <dsp:spPr>
        <a:xfrm>
          <a:off x="0" y="1220625"/>
          <a:ext cx="11339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ABEE5-9ADF-405B-A8F6-0A4808D632AE}">
      <dsp:nvSpPr>
        <dsp:cNvPr id="0" name=""/>
        <dsp:cNvSpPr/>
      </dsp:nvSpPr>
      <dsp:spPr>
        <a:xfrm>
          <a:off x="0" y="1663890"/>
          <a:ext cx="11339512" cy="406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agona" panose="02010004040101010103" pitchFamily="2" charset="0"/>
              <a:ea typeface="+mn-ea"/>
              <a:cs typeface="+mn-cs"/>
            </a:rPr>
            <a:t>5- Years Tax Digest History           	                                                            			  6</a:t>
          </a:r>
        </a:p>
      </dsp:txBody>
      <dsp:txXfrm>
        <a:off x="0" y="1663890"/>
        <a:ext cx="11339512" cy="406147"/>
      </dsp:txXfrm>
    </dsp:sp>
    <dsp:sp modelId="{0250295C-DC36-46E3-A32D-1CBE2592042D}">
      <dsp:nvSpPr>
        <dsp:cNvPr id="0" name=""/>
        <dsp:cNvSpPr/>
      </dsp:nvSpPr>
      <dsp:spPr>
        <a:xfrm>
          <a:off x="0" y="1626772"/>
          <a:ext cx="11339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047C8-47A1-41DA-B158-0E5A82C869DC}">
      <dsp:nvSpPr>
        <dsp:cNvPr id="0" name=""/>
        <dsp:cNvSpPr/>
      </dsp:nvSpPr>
      <dsp:spPr>
        <a:xfrm>
          <a:off x="0" y="1626772"/>
          <a:ext cx="11339512" cy="406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>
            <a:latin typeface="Sagona" panose="02010004040101010103" pitchFamily="2" charset="0"/>
          </a:endParaRPr>
        </a:p>
      </dsp:txBody>
      <dsp:txXfrm>
        <a:off x="0" y="1626772"/>
        <a:ext cx="11339512" cy="406147"/>
      </dsp:txXfrm>
    </dsp:sp>
    <dsp:sp modelId="{65E172D0-303F-4D87-81FB-82EE1545E724}">
      <dsp:nvSpPr>
        <dsp:cNvPr id="0" name=""/>
        <dsp:cNvSpPr/>
      </dsp:nvSpPr>
      <dsp:spPr>
        <a:xfrm>
          <a:off x="0" y="2032920"/>
          <a:ext cx="11339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8EC66-A6EB-43D9-B4A2-CB3A92C37E42}">
      <dsp:nvSpPr>
        <dsp:cNvPr id="0" name=""/>
        <dsp:cNvSpPr/>
      </dsp:nvSpPr>
      <dsp:spPr>
        <a:xfrm>
          <a:off x="0" y="2473098"/>
          <a:ext cx="11339512" cy="406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agona" panose="02010004040101010103" pitchFamily="2" charset="0"/>
              <a:ea typeface="+mn-ea"/>
              <a:cs typeface="+mn-cs"/>
            </a:rPr>
            <a:t>Net Digest vs Millage Rate Historical  Comparison                 		        	            	 7</a:t>
          </a:r>
        </a:p>
      </dsp:txBody>
      <dsp:txXfrm>
        <a:off x="0" y="2473098"/>
        <a:ext cx="11339512" cy="406147"/>
      </dsp:txXfrm>
    </dsp:sp>
    <dsp:sp modelId="{E7CD7059-D6B8-4144-B686-83F7ACDFA32C}">
      <dsp:nvSpPr>
        <dsp:cNvPr id="0" name=""/>
        <dsp:cNvSpPr/>
      </dsp:nvSpPr>
      <dsp:spPr>
        <a:xfrm>
          <a:off x="0" y="2439067"/>
          <a:ext cx="11339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3FCB9-EFE3-40B3-8F09-EA657E7708A4}">
      <dsp:nvSpPr>
        <dsp:cNvPr id="0" name=""/>
        <dsp:cNvSpPr/>
      </dsp:nvSpPr>
      <dsp:spPr>
        <a:xfrm>
          <a:off x="0" y="2439067"/>
          <a:ext cx="11339512" cy="406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>
            <a:latin typeface="Sagona" panose="02010004040101010103" pitchFamily="2" charset="0"/>
          </a:endParaRPr>
        </a:p>
      </dsp:txBody>
      <dsp:txXfrm>
        <a:off x="0" y="2439067"/>
        <a:ext cx="11339512" cy="406147"/>
      </dsp:txXfrm>
    </dsp:sp>
    <dsp:sp modelId="{B8AA7701-9504-4590-8C83-F4B6DA1C1254}">
      <dsp:nvSpPr>
        <dsp:cNvPr id="0" name=""/>
        <dsp:cNvSpPr/>
      </dsp:nvSpPr>
      <dsp:spPr>
        <a:xfrm>
          <a:off x="0" y="2845215"/>
          <a:ext cx="11339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20152-15B0-42DE-A13E-4EE9761A3ACC}">
      <dsp:nvSpPr>
        <dsp:cNvPr id="0" name=""/>
        <dsp:cNvSpPr/>
      </dsp:nvSpPr>
      <dsp:spPr>
        <a:xfrm>
          <a:off x="0" y="3231907"/>
          <a:ext cx="11339512" cy="406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agona" panose="02010004040101010103" pitchFamily="2" charset="0"/>
              <a:ea typeface="+mn-ea"/>
              <a:cs typeface="+mn-cs"/>
            </a:rPr>
            <a:t> Tax Calculation Examples         </a:t>
          </a:r>
          <a:r>
            <a:rPr lang="en-US" sz="2200" b="0" kern="1200" dirty="0">
              <a:latin typeface="Sagona" panose="02010004040101010103" pitchFamily="2" charset="0"/>
            </a:rPr>
            <a:t>           	       					                  8</a:t>
          </a:r>
          <a:endParaRPr lang="en-US" sz="2000" b="0" kern="1200" dirty="0">
            <a:latin typeface="Sagona" panose="02010004040101010103" pitchFamily="2" charset="0"/>
          </a:endParaRPr>
        </a:p>
      </dsp:txBody>
      <dsp:txXfrm>
        <a:off x="0" y="3231907"/>
        <a:ext cx="11339512" cy="406147"/>
      </dsp:txXfrm>
    </dsp:sp>
    <dsp:sp modelId="{11130647-E09C-42DE-A03A-881D333E7B5F}">
      <dsp:nvSpPr>
        <dsp:cNvPr id="0" name=""/>
        <dsp:cNvSpPr/>
      </dsp:nvSpPr>
      <dsp:spPr>
        <a:xfrm>
          <a:off x="0" y="3251362"/>
          <a:ext cx="11339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3775A-D21C-4F7E-97EA-EEA1D9CFE4F8}">
      <dsp:nvSpPr>
        <dsp:cNvPr id="0" name=""/>
        <dsp:cNvSpPr/>
      </dsp:nvSpPr>
      <dsp:spPr>
        <a:xfrm>
          <a:off x="0" y="3251362"/>
          <a:ext cx="11339512" cy="406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>
            <a:latin typeface="Sagona" panose="02010004040101010103" pitchFamily="2" charset="0"/>
          </a:endParaRPr>
        </a:p>
      </dsp:txBody>
      <dsp:txXfrm>
        <a:off x="0" y="3251362"/>
        <a:ext cx="11339512" cy="406147"/>
      </dsp:txXfrm>
    </dsp:sp>
    <dsp:sp modelId="{CADB552F-9967-41D3-A752-2BB59AD9AAF0}">
      <dsp:nvSpPr>
        <dsp:cNvPr id="0" name=""/>
        <dsp:cNvSpPr/>
      </dsp:nvSpPr>
      <dsp:spPr>
        <a:xfrm>
          <a:off x="0" y="3657509"/>
          <a:ext cx="11339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F0A9E-2DBA-47F0-9308-5DBD89F8D153}">
      <dsp:nvSpPr>
        <dsp:cNvPr id="0" name=""/>
        <dsp:cNvSpPr/>
      </dsp:nvSpPr>
      <dsp:spPr>
        <a:xfrm>
          <a:off x="0" y="3657509"/>
          <a:ext cx="11339512" cy="406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>
            <a:latin typeface="Sagona" panose="02010004040101010103" pitchFamily="2" charset="0"/>
          </a:endParaRPr>
        </a:p>
      </dsp:txBody>
      <dsp:txXfrm>
        <a:off x="0" y="3657509"/>
        <a:ext cx="11339512" cy="406147"/>
      </dsp:txXfrm>
    </dsp:sp>
    <dsp:sp modelId="{C2410C3F-D2CF-478C-AE91-1844841E4EEA}">
      <dsp:nvSpPr>
        <dsp:cNvPr id="0" name=""/>
        <dsp:cNvSpPr/>
      </dsp:nvSpPr>
      <dsp:spPr>
        <a:xfrm>
          <a:off x="0" y="4063657"/>
          <a:ext cx="11339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AC6AF-3E71-4BF3-A14D-53CD45B982D2}">
      <dsp:nvSpPr>
        <dsp:cNvPr id="0" name=""/>
        <dsp:cNvSpPr/>
      </dsp:nvSpPr>
      <dsp:spPr>
        <a:xfrm>
          <a:off x="0" y="4063657"/>
          <a:ext cx="11339512" cy="406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agona" panose="02010004040101010103" pitchFamily="2" charset="0"/>
            </a:rPr>
            <a:t>FY 2024 Millage Schedule			          					12</a:t>
          </a:r>
        </a:p>
      </dsp:txBody>
      <dsp:txXfrm>
        <a:off x="0" y="4063657"/>
        <a:ext cx="11339512" cy="406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5C604E9-CC23-664A-82F2-9DF20E1CFE8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FDFD945-BF59-0547-AAE7-96B10F14C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1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61343-13D6-404D-A92B-0E1663DD3317}" type="datetime1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Douglas County GA Presentation of Proposed Millage Rate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3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D089-4FB2-4761-A247-6A1D5C222062}" type="datetime1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Douglas County GA Presentation of Proposed Millage Rate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5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3241-0AAF-41E9-A53E-0E9825362CC7}" type="datetime1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Douglas County GA Presentation of Proposed Millage Rate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FA69-0474-4109-851D-3927538BF130}" type="datetime1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Douglas County GA Presentation of Proposed Millage Rate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6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D780-986A-4DA2-8DD8-AC17864F6982}" type="datetime1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Douglas County GA Presentation of Proposed Millage Rate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1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7DC8-0D0C-412C-A7BE-F23D5D177A38}" type="datetime1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Douglas County GA Presentation of Proposed Millage Rate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7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F0D4-D197-47E3-9FA6-A533A0FDB60C}" type="datetime1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Douglas County GA Presentation of Proposed Millage Rate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5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C284-22B4-4CAB-81FF-B8B3B0453486}" type="datetime1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Douglas County GA Presentation of Proposed Millage Rate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0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E2A5-37CE-433A-B4A2-2B0AB9C34841}" type="datetime1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Douglas County GA Presentation of Proposed Millage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8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8E77-A17C-4594-AD04-047AD2A8CEE1}" type="datetime1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Douglas County GA Presentation of Proposed Millage Rate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C620-5F9E-442C-B217-952C993A8DA8}" type="datetime1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Douglas County GA Presentation of Proposed Millage Rate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ED5B-22C4-42CD-8A8A-69BC5F3EA8AF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Douglas County GA Presentation of Proposed Millage Rate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1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12" Type="http://schemas.openxmlformats.org/officeDocument/2006/relationships/image" Target="../media/image27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19.svg"/><Relationship Id="rId5" Type="http://schemas.openxmlformats.org/officeDocument/2006/relationships/image" Target="../media/image17.sv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8.emf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12" Type="http://schemas.openxmlformats.org/officeDocument/2006/relationships/package" Target="../embeddings/Microsoft_Excel_Worksheet.xlsx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19.svg"/><Relationship Id="rId5" Type="http://schemas.openxmlformats.org/officeDocument/2006/relationships/image" Target="../media/image17.sv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15.svg"/><Relationship Id="rId10" Type="http://schemas.openxmlformats.org/officeDocument/2006/relationships/diagramData" Target="../diagrams/data1.xml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19.svg"/><Relationship Id="rId5" Type="http://schemas.openxmlformats.org/officeDocument/2006/relationships/image" Target="../media/image17.sv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12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19.svg"/><Relationship Id="rId5" Type="http://schemas.openxmlformats.org/officeDocument/2006/relationships/image" Target="../media/image17.sv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12" Type="http://schemas.openxmlformats.org/officeDocument/2006/relationships/chart" Target="../charts/chart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19.svg"/><Relationship Id="rId5" Type="http://schemas.openxmlformats.org/officeDocument/2006/relationships/image" Target="../media/image17.sv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12" Type="http://schemas.openxmlformats.org/officeDocument/2006/relationships/image" Target="../media/image24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19.svg"/><Relationship Id="rId5" Type="http://schemas.openxmlformats.org/officeDocument/2006/relationships/image" Target="../media/image17.sv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25.emf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12" Type="http://schemas.openxmlformats.org/officeDocument/2006/relationships/image" Target="../media/image26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19.svg"/><Relationship Id="rId5" Type="http://schemas.openxmlformats.org/officeDocument/2006/relationships/image" Target="../media/image17.sv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19.svg"/><Relationship Id="rId5" Type="http://schemas.openxmlformats.org/officeDocument/2006/relationships/image" Target="../media/image17.sv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building with a dome&#10;&#10;Description automatically generated">
            <a:extLst>
              <a:ext uri="{FF2B5EF4-FFF2-40B4-BE49-F238E27FC236}">
                <a16:creationId xmlns:a16="http://schemas.microsoft.com/office/drawing/2014/main" id="{CBACD2E6-AE01-1885-BD7B-1B9D5D5DC0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364068" y="-125506"/>
            <a:ext cx="13973345" cy="698350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CE2204A-C13C-CA47-219B-635CC6E88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7627" y="4663550"/>
            <a:ext cx="5313697" cy="146691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DOUGLAS COUNTY BOARD OF COMMISSIONERS</a:t>
            </a:r>
          </a:p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PRESENTATION OF THE PROPOSED MILLAGE RATE FOR THE 2024 TAX YEAR</a:t>
            </a:r>
          </a:p>
          <a:p>
            <a:pPr algn="ctr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D8266A-309E-3239-5343-925901E14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344" y="2748091"/>
            <a:ext cx="9459735" cy="98860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1A5A84"/>
                </a:solidFill>
                <a:latin typeface="Avenir Next LT Pro Demi" panose="020B0704020202020204" pitchFamily="34" charset="0"/>
              </a:rPr>
              <a:t>DOUGLAS </a:t>
            </a:r>
            <a:r>
              <a:rPr lang="en-US" sz="4400" spc="600" dirty="0">
                <a:solidFill>
                  <a:srgbClr val="1A5A84"/>
                </a:solidFill>
                <a:latin typeface="Avenir Next LT Pro Demi" panose="020B0704020202020204" pitchFamily="34" charset="0"/>
              </a:rPr>
              <a:t>COUNTY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9AE9048-9530-2211-F338-34D6E595F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5358" y="250160"/>
            <a:ext cx="4327185" cy="448784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1D27C8A-147E-1067-8641-36735338C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53955" y="272656"/>
            <a:ext cx="2744843" cy="1885992"/>
          </a:xfrm>
          <a:prstGeom prst="rect">
            <a:avLst/>
          </a:prstGeom>
        </p:spPr>
      </p:pic>
      <p:sp>
        <p:nvSpPr>
          <p:cNvPr id="21" name="Title 4">
            <a:extLst>
              <a:ext uri="{FF2B5EF4-FFF2-40B4-BE49-F238E27FC236}">
                <a16:creationId xmlns:a16="http://schemas.microsoft.com/office/drawing/2014/main" id="{6D148BED-DFE5-890E-4731-E60CA60E1077}"/>
              </a:ext>
            </a:extLst>
          </p:cNvPr>
          <p:cNvSpPr txBox="1">
            <a:spLocks/>
          </p:cNvSpPr>
          <p:nvPr/>
        </p:nvSpPr>
        <p:spPr>
          <a:xfrm>
            <a:off x="883023" y="2906671"/>
            <a:ext cx="9946261" cy="1403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ctr"/>
            <a:r>
              <a:rPr lang="en-US" sz="4400" dirty="0">
                <a:solidFill>
                  <a:srgbClr val="1A5A84"/>
                </a:solidFill>
                <a:latin typeface="Avenir Next LT Pro Demi" panose="020B0704020202020204" pitchFamily="34" charset="0"/>
              </a:rPr>
              <a:t>GEORGIA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4A110FD3-F398-8907-A74A-F1ACC1837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05247" y="5284708"/>
            <a:ext cx="1586753" cy="157970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EFCC033A-8A49-A0FD-66EF-3831E2E2B0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-6409"/>
            <a:ext cx="4276725" cy="20955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DF5A097-28A8-3566-7918-B7FD43A0D1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03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lide Graphics">
            <a:extLst>
              <a:ext uri="{FF2B5EF4-FFF2-40B4-BE49-F238E27FC236}">
                <a16:creationId xmlns:a16="http://schemas.microsoft.com/office/drawing/2014/main" id="{FE38C2CD-8D4A-D94D-B397-4E8E6CFE2873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225ED66-F4DA-2B0B-729A-12FDAACED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27544" y="129520"/>
              <a:ext cx="1689533" cy="1479787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ACA872D-20BB-AEC7-610D-A6B693D97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CCAAB8-C4C0-B5E0-7332-050EF973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033" y="280738"/>
            <a:ext cx="9534735" cy="529388"/>
          </a:xfrm>
        </p:spPr>
        <p:txBody>
          <a:bodyPr>
            <a:noAutofit/>
          </a:bodyPr>
          <a:lstStyle/>
          <a:p>
            <a:pPr algn="ctr" fontAlgn="b"/>
            <a:r>
              <a:rPr lang="en-US" sz="2400" b="0" i="0" u="sng" strike="noStrike" dirty="0">
                <a:solidFill>
                  <a:srgbClr val="000000"/>
                </a:solidFill>
                <a:effectLst/>
                <a:latin typeface="Sagona" panose="02010004040101010103" pitchFamily="2" charset="0"/>
              </a:rPr>
              <a:t>2024 Household Tax Rate Comparison With vs W/O Rollback</a:t>
            </a:r>
            <a:endParaRPr lang="en-US" sz="3200" b="0" i="0" u="sng" strike="noStrike" dirty="0">
              <a:solidFill>
                <a:srgbClr val="000000"/>
              </a:solidFill>
              <a:effectLst/>
              <a:latin typeface="Sagona" panose="02010004040101010103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6D151B-0B01-2B22-C42D-10571D2759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>
            <a:off x="146591" y="5752849"/>
            <a:ext cx="747844" cy="96531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68EDE62-96A8-6B0D-CD96-298FC86B6B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13515" y="216501"/>
            <a:ext cx="955500" cy="990976"/>
          </a:xfrm>
          <a:prstGeom prst="rect">
            <a:avLst/>
          </a:prstGeom>
        </p:spPr>
      </p:pic>
      <p:pic>
        <p:nvPicPr>
          <p:cNvPr id="6" name="DC LOGO">
            <a:extLst>
              <a:ext uri="{FF2B5EF4-FFF2-40B4-BE49-F238E27FC236}">
                <a16:creationId xmlns:a16="http://schemas.microsoft.com/office/drawing/2014/main" id="{99F8B8EB-9D16-CCCC-6E82-C989B15C98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23883" y="5773420"/>
            <a:ext cx="1047901" cy="71945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3C8B4-2AA7-0E0C-11EB-1D3AE01C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E333-8467-4C35-A03E-3071EA9820A1}" type="datetime1">
              <a:rPr lang="en-US" smtClean="0"/>
              <a:t>8/20/2024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930F4-21C8-10E4-090A-2A4BEF17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10</a:t>
            </a:fld>
            <a:endParaRPr lang="en-US"/>
          </a:p>
        </p:txBody>
      </p:sp>
      <p:pic>
        <p:nvPicPr>
          <p:cNvPr id="12" name="Content Placeholder 24">
            <a:extLst>
              <a:ext uri="{FF2B5EF4-FFF2-40B4-BE49-F238E27FC236}">
                <a16:creationId xmlns:a16="http://schemas.microsoft.com/office/drawing/2014/main" id="{C8A49417-A8A8-F6A0-B8DA-9C4EB152F65A}"/>
              </a:ext>
            </a:extLst>
          </p:cNvPr>
          <p:cNvPicPr>
            <a:picLocks noGrp="1"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44621" y="883632"/>
            <a:ext cx="8712052" cy="5158666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717F8A8-8871-0E23-0B67-4D5E6C5C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Douglas County GA Presentation of Proposed Millage Rate</a:t>
            </a:r>
          </a:p>
        </p:txBody>
      </p:sp>
    </p:spTree>
    <p:extLst>
      <p:ext uri="{BB962C8B-B14F-4D97-AF65-F5344CB8AC3E}">
        <p14:creationId xmlns:p14="http://schemas.microsoft.com/office/powerpoint/2010/main" val="3086085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lide Graphics">
            <a:extLst>
              <a:ext uri="{FF2B5EF4-FFF2-40B4-BE49-F238E27FC236}">
                <a16:creationId xmlns:a16="http://schemas.microsoft.com/office/drawing/2014/main" id="{FE38C2CD-8D4A-D94D-B397-4E8E6CFE2873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225ED66-F4DA-2B0B-729A-12FDAACED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27544" y="129520"/>
              <a:ext cx="1689533" cy="1479787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ACA872D-20BB-AEC7-610D-A6B693D97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CCAAB8-C4C0-B5E0-7332-050EF973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033" y="280738"/>
            <a:ext cx="9534735" cy="529388"/>
          </a:xfrm>
        </p:spPr>
        <p:txBody>
          <a:bodyPr>
            <a:noAutofit/>
          </a:bodyPr>
          <a:lstStyle/>
          <a:p>
            <a:pPr algn="ctr" fontAlgn="b"/>
            <a:r>
              <a:rPr lang="en-US" sz="2400" b="0" i="0" u="sng" strike="noStrike" dirty="0">
                <a:solidFill>
                  <a:srgbClr val="000000"/>
                </a:solidFill>
                <a:effectLst/>
                <a:latin typeface="Sagona" panose="02010004040101010103" pitchFamily="2" charset="0"/>
              </a:rPr>
              <a:t>2024 Household Tax Rate Comparison With vs W/O Rollback</a:t>
            </a:r>
            <a:endParaRPr lang="en-US" sz="3200" b="0" i="0" u="sng" strike="noStrike" dirty="0">
              <a:solidFill>
                <a:srgbClr val="000000"/>
              </a:solidFill>
              <a:effectLst/>
              <a:latin typeface="Sagona" panose="02010004040101010103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6D151B-0B01-2B22-C42D-10571D2759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>
            <a:off x="146591" y="5752849"/>
            <a:ext cx="747844" cy="96531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68EDE62-96A8-6B0D-CD96-298FC86B6B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13515" y="216501"/>
            <a:ext cx="955500" cy="990976"/>
          </a:xfrm>
          <a:prstGeom prst="rect">
            <a:avLst/>
          </a:prstGeom>
        </p:spPr>
      </p:pic>
      <p:pic>
        <p:nvPicPr>
          <p:cNvPr id="6" name="DC LOGO">
            <a:extLst>
              <a:ext uri="{FF2B5EF4-FFF2-40B4-BE49-F238E27FC236}">
                <a16:creationId xmlns:a16="http://schemas.microsoft.com/office/drawing/2014/main" id="{99F8B8EB-9D16-CCCC-6E82-C989B15C98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23883" y="5773420"/>
            <a:ext cx="1047901" cy="71945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3C8B4-2AA7-0E0C-11EB-1D3AE01C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E333-8467-4C35-A03E-3071EA9820A1}" type="datetime1">
              <a:rPr lang="en-US" smtClean="0"/>
              <a:t>8/20/2024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930F4-21C8-10E4-090A-2A4BEF17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11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717F8A8-8871-0E23-0B67-4D5E6C5C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Douglas County GA Presentation of Proposed Millage Rate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82E4186-21BD-37DD-9B25-3DD2F3D293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562894"/>
              </p:ext>
            </p:extLst>
          </p:nvPr>
        </p:nvGraphicFramePr>
        <p:xfrm>
          <a:off x="1627877" y="996409"/>
          <a:ext cx="8934877" cy="4604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2" imgW="6096000" imgH="3615673" progId="Excel.Sheet.12">
                  <p:embed/>
                </p:oleObj>
              </mc:Choice>
              <mc:Fallback>
                <p:oleObj name="Worksheet" r:id="rId12" imgW="6096000" imgH="36156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27877" y="996409"/>
                        <a:ext cx="8934877" cy="4604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37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lide Graphic DO NOT TOUch">
            <a:extLst>
              <a:ext uri="{FF2B5EF4-FFF2-40B4-BE49-F238E27FC236}">
                <a16:creationId xmlns:a16="http://schemas.microsoft.com/office/drawing/2014/main" id="{38C943B2-33B0-D3A2-8A4E-50B0120A3C28}"/>
              </a:ext>
            </a:extLst>
          </p:cNvPr>
          <p:cNvGrpSpPr>
            <a:grpSpLocks/>
          </p:cNvGrpSpPr>
          <p:nvPr/>
        </p:nvGrpSpPr>
        <p:grpSpPr>
          <a:xfrm>
            <a:off x="-32551" y="-84221"/>
            <a:ext cx="12192000" cy="6942221"/>
            <a:chOff x="0" y="0"/>
            <a:chExt cx="12192000" cy="685800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176F067-A925-7190-A21E-D502DE9BB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0024" y="5735960"/>
              <a:ext cx="3056930" cy="1029875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405669BB-11A9-811B-53A0-9AE972923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35950" y="128954"/>
              <a:ext cx="2556050" cy="86750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9F46E1E-A2B1-1B8C-7320-06D31B5D7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539FFB-CC9D-3571-53B1-6B6B6DA2D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679" y="258740"/>
            <a:ext cx="7894379" cy="65531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gona" panose="02010004040101010103" pitchFamily="2" charset="0"/>
              </a:rPr>
              <a:t>FY 2024 MILLAGE RATE TIMELINE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B32726-154A-4F3D-386E-58FA6E9D6CB5}"/>
              </a:ext>
            </a:extLst>
          </p:cNvPr>
          <p:cNvSpPr/>
          <p:nvPr/>
        </p:nvSpPr>
        <p:spPr>
          <a:xfrm>
            <a:off x="816747" y="1065879"/>
            <a:ext cx="10493404" cy="459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DC LOGO">
            <a:extLst>
              <a:ext uri="{FF2B5EF4-FFF2-40B4-BE49-F238E27FC236}">
                <a16:creationId xmlns:a16="http://schemas.microsoft.com/office/drawing/2014/main" id="{85063E47-BB3A-6ED2-76B3-E46E0C6E48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23883" y="5773420"/>
            <a:ext cx="1047901" cy="71945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9719D-11E7-CE48-7CB9-C01CAC644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D405-724F-4896-901D-6164E8C71F7E}" type="datetime1">
              <a:rPr lang="en-US" smtClean="0"/>
              <a:t>8/20/2024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DF4CE-9A69-EBBE-623B-13E75584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1E4FEF8B-552B-A5A2-58DC-AE1CDF1D3B6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9992293"/>
              </p:ext>
            </p:extLst>
          </p:nvPr>
        </p:nvGraphicFramePr>
        <p:xfrm>
          <a:off x="1027680" y="1694710"/>
          <a:ext cx="9375626" cy="3613443"/>
        </p:xfrm>
        <a:graphic>
          <a:graphicData uri="http://schemas.openxmlformats.org/drawingml/2006/table">
            <a:tbl>
              <a:tblPr firstRow="1" firstCol="1" bandRow="1"/>
              <a:tblGrid>
                <a:gridCol w="3124726">
                  <a:extLst>
                    <a:ext uri="{9D8B030D-6E8A-4147-A177-3AD203B41FA5}">
                      <a16:colId xmlns:a16="http://schemas.microsoft.com/office/drawing/2014/main" val="2829994802"/>
                    </a:ext>
                  </a:extLst>
                </a:gridCol>
                <a:gridCol w="2931422">
                  <a:extLst>
                    <a:ext uri="{9D8B030D-6E8A-4147-A177-3AD203B41FA5}">
                      <a16:colId xmlns:a16="http://schemas.microsoft.com/office/drawing/2014/main" val="3379318049"/>
                    </a:ext>
                  </a:extLst>
                </a:gridCol>
                <a:gridCol w="3319478">
                  <a:extLst>
                    <a:ext uri="{9D8B030D-6E8A-4147-A177-3AD203B41FA5}">
                      <a16:colId xmlns:a16="http://schemas.microsoft.com/office/drawing/2014/main" val="1363214470"/>
                    </a:ext>
                  </a:extLst>
                </a:gridCol>
              </a:tblGrid>
              <a:tr h="801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Sagona" panose="02010004040101010103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First Public Hearing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Sagona" panose="02010004040101010103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Sagona" panose="02010004040101010103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Tuesday, August 20, 2024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Sagona" panose="02010004040101010103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10:00 a.m.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04689"/>
                  </a:ext>
                </a:extLst>
              </a:tr>
              <a:tr h="801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Sagona" panose="02010004040101010103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Second Public Hearing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Sagona" panose="02010004040101010103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Sagona" panose="02010004040101010103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Tuesday, August 20, 2024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Sagona" panose="02010004040101010103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6:00 p.m.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531471"/>
                  </a:ext>
                </a:extLst>
              </a:tr>
              <a:tr h="12100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Sagona" panose="02010004040101010103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Third Public Hearing &amp; 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Sagona" panose="02010004040101010103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Adoption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Sagona" panose="02010004040101010103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Sagona" panose="02010004040101010103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Tuesday, August 27, 2024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Sagona" panose="02010004040101010103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10:00 a.m.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1376"/>
                  </a:ext>
                </a:extLst>
              </a:tr>
              <a:tr h="801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Sagona" panose="02010004040101010103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Adoption of the Millage Rate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Sagona" panose="02010004040101010103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Sagona" panose="02010004040101010103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Tuesday, August 27, 2024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Sagona" panose="02010004040101010103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Following the third Public Hearing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674335"/>
                  </a:ext>
                </a:extLst>
              </a:tr>
            </a:tbl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id="{5CD74DDC-8B9B-AD7B-8A7E-9A34C27D7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679" y="1282149"/>
            <a:ext cx="93756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gona" panose="020100040401010101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EVENT				DATE				TIME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33F36C0-A4BA-E357-B520-3D000C8A9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Douglas County GA Presentation of Proposed Millage Rate</a:t>
            </a:r>
          </a:p>
        </p:txBody>
      </p:sp>
    </p:spTree>
    <p:extLst>
      <p:ext uri="{BB962C8B-B14F-4D97-AF65-F5344CB8AC3E}">
        <p14:creationId xmlns:p14="http://schemas.microsoft.com/office/powerpoint/2010/main" val="2982649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move text and insert photo">
            <a:extLst>
              <a:ext uri="{FF2B5EF4-FFF2-40B4-BE49-F238E27FC236}">
                <a16:creationId xmlns:a16="http://schemas.microsoft.com/office/drawing/2014/main" id="{09673380-8F8F-9386-B050-9BA9E2727167}"/>
              </a:ext>
            </a:extLst>
          </p:cNvPr>
          <p:cNvSpPr txBox="1"/>
          <p:nvPr/>
        </p:nvSpPr>
        <p:spPr>
          <a:xfrm>
            <a:off x="-685186" y="3125406"/>
            <a:ext cx="8173330" cy="11079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Sagona" panose="02010004040101010103" pitchFamily="2" charset="0"/>
              </a:rPr>
              <a:t>Thank you</a:t>
            </a:r>
            <a:endParaRPr lang="en-US" sz="6600" dirty="0"/>
          </a:p>
        </p:txBody>
      </p:sp>
      <p:grpSp>
        <p:nvGrpSpPr>
          <p:cNvPr id="15" name="Slide Graphics">
            <a:extLst>
              <a:ext uri="{FF2B5EF4-FFF2-40B4-BE49-F238E27FC236}">
                <a16:creationId xmlns:a16="http://schemas.microsoft.com/office/drawing/2014/main" id="{980DA090-92D7-B1A6-6903-8D0264247E1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E5736AD4-905D-EB76-90FE-F0EC5830C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8946" y="510466"/>
              <a:ext cx="7233054" cy="6347534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06544D7-D440-C5CC-B5F6-933E3BB62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0"/>
              <a:ext cx="2190750" cy="13335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885F4A68-0431-3B95-A52F-76F567394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6448425"/>
              <a:ext cx="428625" cy="409575"/>
            </a:xfrm>
            <a:prstGeom prst="rect">
              <a:avLst/>
            </a:prstGeom>
          </p:spPr>
        </p:pic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9729B-7CFD-783F-5233-01926A02F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88144" y="1561361"/>
            <a:ext cx="4628828" cy="423608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Sagona" panose="02010004040101010103" pitchFamily="2" charset="0"/>
              </a:rPr>
              <a:t>Douglas County Board of Commissioners</a:t>
            </a:r>
          </a:p>
        </p:txBody>
      </p:sp>
      <p:pic>
        <p:nvPicPr>
          <p:cNvPr id="17" name="DC LOGO one color">
            <a:extLst>
              <a:ext uri="{FF2B5EF4-FFF2-40B4-BE49-F238E27FC236}">
                <a16:creationId xmlns:a16="http://schemas.microsoft.com/office/drawing/2014/main" id="{47533453-489E-4D41-201A-4E1DC22624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23733" y="5797447"/>
            <a:ext cx="1139338" cy="78284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D25535-622E-53B0-DA4F-4BF065434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FBB7-ACBE-4318-8758-E307BD9CFD80}" type="datetime1">
              <a:rPr lang="en-US" smtClean="0"/>
              <a:t>8/20/2024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8B7F4-F44F-F86F-5119-3AB29A0F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13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79EEB9-E76B-5E89-2FEF-86519C3B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Douglas County GA Presentation of Proposed Millage Rate</a:t>
            </a:r>
          </a:p>
        </p:txBody>
      </p:sp>
    </p:spTree>
    <p:extLst>
      <p:ext uri="{BB962C8B-B14F-4D97-AF65-F5344CB8AC3E}">
        <p14:creationId xmlns:p14="http://schemas.microsoft.com/office/powerpoint/2010/main" val="345136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lide Graphic DO NOT TOUch">
            <a:extLst>
              <a:ext uri="{FF2B5EF4-FFF2-40B4-BE49-F238E27FC236}">
                <a16:creationId xmlns:a16="http://schemas.microsoft.com/office/drawing/2014/main" id="{38C943B2-33B0-D3A2-8A4E-50B0120A3C28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176F067-A925-7190-A21E-D502DE9BB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0024" y="5735960"/>
              <a:ext cx="3056930" cy="1029875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405669BB-11A9-811B-53A0-9AE972923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35950" y="128954"/>
              <a:ext cx="2556050" cy="86750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9F46E1E-A2B1-1B8C-7320-06D31B5D7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539FFB-CC9D-3571-53B1-6B6B6DA2D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679" y="258740"/>
            <a:ext cx="7894379" cy="65531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gona" panose="02010004040101010103" pitchFamily="2" charset="0"/>
              </a:rPr>
              <a:t>TABLE OF CONTENTS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B32726-154A-4F3D-386E-58FA6E9D6CB5}"/>
              </a:ext>
            </a:extLst>
          </p:cNvPr>
          <p:cNvSpPr/>
          <p:nvPr/>
        </p:nvSpPr>
        <p:spPr>
          <a:xfrm>
            <a:off x="921021" y="864096"/>
            <a:ext cx="10493404" cy="459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DC LOGO">
            <a:extLst>
              <a:ext uri="{FF2B5EF4-FFF2-40B4-BE49-F238E27FC236}">
                <a16:creationId xmlns:a16="http://schemas.microsoft.com/office/drawing/2014/main" id="{85063E47-BB3A-6ED2-76B3-E46E0C6E48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23883" y="5773420"/>
            <a:ext cx="1047901" cy="71945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EBDC39-C5C2-D2E8-61B8-6396FF39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BBF0-9249-41D6-A4CB-82D8A412068B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35A91D-67DA-582B-E48C-441D335FA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80253E9E-FF84-85F8-A345-E0A610B2D0A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3512003"/>
              </p:ext>
            </p:extLst>
          </p:nvPr>
        </p:nvGraphicFramePr>
        <p:xfrm>
          <a:off x="531813" y="1263650"/>
          <a:ext cx="11339512" cy="4471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FB45164-B1D6-A46F-340D-B033FE45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Douglas County GA Presentation of Proposed Millage Rate</a:t>
            </a:r>
          </a:p>
        </p:txBody>
      </p:sp>
    </p:spTree>
    <p:extLst>
      <p:ext uri="{BB962C8B-B14F-4D97-AF65-F5344CB8AC3E}">
        <p14:creationId xmlns:p14="http://schemas.microsoft.com/office/powerpoint/2010/main" val="206296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lide Graphics">
            <a:extLst>
              <a:ext uri="{FF2B5EF4-FFF2-40B4-BE49-F238E27FC236}">
                <a16:creationId xmlns:a16="http://schemas.microsoft.com/office/drawing/2014/main" id="{FE38C2CD-8D4A-D94D-B397-4E8E6CFE2873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225ED66-F4DA-2B0B-729A-12FDAACED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27544" y="129520"/>
              <a:ext cx="1689533" cy="1479787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ACA872D-20BB-AEC7-610D-A6B693D97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CCAAB8-C4C0-B5E0-7332-050EF973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6524"/>
            <a:ext cx="10341162" cy="71945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gona" panose="02010004040101010103" pitchFamily="2" charset="0"/>
              </a:rPr>
              <a:t>RECAP OF FINANCIAL POSITION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3A4EBF-C9F6-20D4-D844-B30F7A5905F1}"/>
              </a:ext>
            </a:extLst>
          </p:cNvPr>
          <p:cNvSpPr/>
          <p:nvPr/>
        </p:nvSpPr>
        <p:spPr>
          <a:xfrm>
            <a:off x="2692247" y="841483"/>
            <a:ext cx="6633065" cy="1471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6D151B-0B01-2B22-C42D-10571D2759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>
            <a:off x="146591" y="5752849"/>
            <a:ext cx="747844" cy="96531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68EDE62-96A8-6B0D-CD96-298FC86B6B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13515" y="216501"/>
            <a:ext cx="955500" cy="990976"/>
          </a:xfrm>
          <a:prstGeom prst="rect">
            <a:avLst/>
          </a:prstGeom>
        </p:spPr>
      </p:pic>
      <p:pic>
        <p:nvPicPr>
          <p:cNvPr id="6" name="DC LOGO">
            <a:extLst>
              <a:ext uri="{FF2B5EF4-FFF2-40B4-BE49-F238E27FC236}">
                <a16:creationId xmlns:a16="http://schemas.microsoft.com/office/drawing/2014/main" id="{99F8B8EB-9D16-CCCC-6E82-C989B15C98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23883" y="5773420"/>
            <a:ext cx="1047901" cy="71945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C38CAE1-2FF6-F75F-7350-AE797B4A39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2940" y="1142480"/>
            <a:ext cx="9985683" cy="40937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700" dirty="0">
              <a:latin typeface="Sagona" panose="02010004040101010103" pitchFamily="2" charset="0"/>
            </a:endParaRPr>
          </a:p>
          <a:p>
            <a:r>
              <a:rPr lang="en-US" sz="2200" dirty="0">
                <a:latin typeface="Sagona" panose="02010004040101010103" pitchFamily="2" charset="0"/>
              </a:rPr>
              <a:t>The County has no outstanding debt obligations</a:t>
            </a:r>
          </a:p>
          <a:p>
            <a:endParaRPr lang="en-US" sz="2200" dirty="0">
              <a:latin typeface="Sagona" panose="02010004040101010103" pitchFamily="2" charset="0"/>
            </a:endParaRPr>
          </a:p>
          <a:p>
            <a:r>
              <a:rPr lang="en-US" sz="2200" dirty="0">
                <a:latin typeface="Sagona" panose="02010004040101010103" pitchFamily="2" charset="0"/>
              </a:rPr>
              <a:t>The County has maintained a fund balance in compliance with BOC policy</a:t>
            </a:r>
          </a:p>
          <a:p>
            <a:endParaRPr lang="en-US" sz="2200" dirty="0">
              <a:latin typeface="Sagona" panose="02010004040101010103" pitchFamily="2" charset="0"/>
            </a:endParaRPr>
          </a:p>
          <a:p>
            <a:r>
              <a:rPr lang="en-US" sz="2200" dirty="0">
                <a:latin typeface="Sagona" panose="02010004040101010103" pitchFamily="2" charset="0"/>
              </a:rPr>
              <a:t>The County is embarking on a reinvestment strategy to address the County's aging equipment and infrastructure</a:t>
            </a:r>
          </a:p>
          <a:p>
            <a:endParaRPr lang="en-US" sz="2200" dirty="0">
              <a:latin typeface="Sagona" panose="02010004040101010103" pitchFamily="2" charset="0"/>
            </a:endParaRPr>
          </a:p>
          <a:p>
            <a:r>
              <a:rPr lang="en-US" sz="2200" dirty="0">
                <a:latin typeface="Sagona" panose="02010004040101010103" pitchFamily="2" charset="0"/>
              </a:rPr>
              <a:t>The County is focused on sustainable economic growth and fiscally prudent development initiatives</a:t>
            </a:r>
          </a:p>
          <a:p>
            <a:endParaRPr lang="en-US" dirty="0">
              <a:latin typeface="Sagona" panose="02010004040101010103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F62575-5C26-47AB-B98F-EFBCFC925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CC1D-7257-4580-9538-20D04A989073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B372E-263C-B5F3-7806-24D15064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CD1FA0F-6ACD-97C3-7094-1AB49DD92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Douglas County GA Presentation of Proposed Millage Rate</a:t>
            </a:r>
          </a:p>
        </p:txBody>
      </p:sp>
    </p:spTree>
    <p:extLst>
      <p:ext uri="{BB962C8B-B14F-4D97-AF65-F5344CB8AC3E}">
        <p14:creationId xmlns:p14="http://schemas.microsoft.com/office/powerpoint/2010/main" val="2998403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lide Graphics">
            <a:extLst>
              <a:ext uri="{FF2B5EF4-FFF2-40B4-BE49-F238E27FC236}">
                <a16:creationId xmlns:a16="http://schemas.microsoft.com/office/drawing/2014/main" id="{FE38C2CD-8D4A-D94D-B397-4E8E6CFE2873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225ED66-F4DA-2B0B-729A-12FDAACED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27544" y="129520"/>
              <a:ext cx="1689533" cy="1479787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ACA872D-20BB-AEC7-610D-A6B693D97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CCAAB8-C4C0-B5E0-7332-050EF973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341162" cy="560854"/>
          </a:xfrm>
        </p:spPr>
        <p:txBody>
          <a:bodyPr>
            <a:noAutofit/>
          </a:bodyPr>
          <a:lstStyle/>
          <a:p>
            <a:pPr algn="ctr"/>
            <a:b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b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gona" panose="02010004040101010103" pitchFamily="2" charset="0"/>
              </a:rPr>
              <a:t>SUMMARY FY2024 GENERAL FUND MILLAGE RATE BUDGET ALLOCATION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3A4EBF-C9F6-20D4-D844-B30F7A5905F1}"/>
              </a:ext>
            </a:extLst>
          </p:cNvPr>
          <p:cNvSpPr/>
          <p:nvPr/>
        </p:nvSpPr>
        <p:spPr>
          <a:xfrm flipV="1">
            <a:off x="1322773" y="958783"/>
            <a:ext cx="9334870" cy="538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6D151B-0B01-2B22-C42D-10571D2759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>
            <a:off x="146591" y="5752849"/>
            <a:ext cx="747844" cy="96531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68EDE62-96A8-6B0D-CD96-298FC86B6B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13515" y="216501"/>
            <a:ext cx="955500" cy="990976"/>
          </a:xfrm>
          <a:prstGeom prst="rect">
            <a:avLst/>
          </a:prstGeom>
        </p:spPr>
      </p:pic>
      <p:pic>
        <p:nvPicPr>
          <p:cNvPr id="6" name="DC LOGO">
            <a:extLst>
              <a:ext uri="{FF2B5EF4-FFF2-40B4-BE49-F238E27FC236}">
                <a16:creationId xmlns:a16="http://schemas.microsoft.com/office/drawing/2014/main" id="{99F8B8EB-9D16-CCCC-6E82-C989B15C98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23883" y="5773420"/>
            <a:ext cx="1047901" cy="71945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F0C6F-AB4C-88A5-DF92-EACC25AE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A9DB-6F28-4762-AF45-3764D0697F5A}" type="datetime1">
              <a:rPr lang="en-US" smtClean="0"/>
              <a:t>8/20/2024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798BC-F5EE-73D7-2247-2BBDFEA9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1A4261C6-46B2-A6BA-B7F4-B391B7ECCDB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8327385"/>
              </p:ext>
            </p:extLst>
          </p:nvPr>
        </p:nvGraphicFramePr>
        <p:xfrm>
          <a:off x="838199" y="1886919"/>
          <a:ext cx="10262791" cy="3390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FDE9A53-F80D-6279-5700-77DA830D0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Douglas County GA Presentation of Proposed Millage Rate</a:t>
            </a:r>
          </a:p>
        </p:txBody>
      </p:sp>
    </p:spTree>
    <p:extLst>
      <p:ext uri="{BB962C8B-B14F-4D97-AF65-F5344CB8AC3E}">
        <p14:creationId xmlns:p14="http://schemas.microsoft.com/office/powerpoint/2010/main" val="290235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lide Graphics">
            <a:extLst>
              <a:ext uri="{FF2B5EF4-FFF2-40B4-BE49-F238E27FC236}">
                <a16:creationId xmlns:a16="http://schemas.microsoft.com/office/drawing/2014/main" id="{FE38C2CD-8D4A-D94D-B397-4E8E6CFE2873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225ED66-F4DA-2B0B-729A-12FDAACED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27544" y="129520"/>
              <a:ext cx="1689533" cy="1479787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ACA872D-20BB-AEC7-610D-A6B693D97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CCAAB8-C4C0-B5E0-7332-050EF973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598" y="365126"/>
            <a:ext cx="7736928" cy="615857"/>
          </a:xfrm>
        </p:spPr>
        <p:txBody>
          <a:bodyPr>
            <a:noAutofit/>
          </a:bodyPr>
          <a:lstStyle/>
          <a:p>
            <a:r>
              <a:rPr lang="en-US" sz="2400" b="1" u="sng" dirty="0">
                <a:solidFill>
                  <a:schemeClr val="tx1"/>
                </a:solidFill>
                <a:latin typeface="Sagona" panose="02010004040101010103" pitchFamily="2" charset="0"/>
              </a:rPr>
              <a:t>Overall County vs School Millage Rate Allocation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6D151B-0B01-2B22-C42D-10571D2759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>
            <a:off x="146591" y="5752849"/>
            <a:ext cx="747844" cy="96531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68EDE62-96A8-6B0D-CD96-298FC86B6B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13515" y="216501"/>
            <a:ext cx="955500" cy="990976"/>
          </a:xfrm>
          <a:prstGeom prst="rect">
            <a:avLst/>
          </a:prstGeom>
        </p:spPr>
      </p:pic>
      <p:pic>
        <p:nvPicPr>
          <p:cNvPr id="6" name="DC LOGO">
            <a:extLst>
              <a:ext uri="{FF2B5EF4-FFF2-40B4-BE49-F238E27FC236}">
                <a16:creationId xmlns:a16="http://schemas.microsoft.com/office/drawing/2014/main" id="{99F8B8EB-9D16-CCCC-6E82-C989B15C98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23883" y="5773420"/>
            <a:ext cx="1047901" cy="71945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3E227-0EF8-93F0-C087-999E1D2DF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24AC-3DE5-454D-9825-F8EDE2D3397C}" type="datetime1">
              <a:rPr lang="en-US" smtClean="0"/>
              <a:t>8/20/2024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009C1-E4DD-1223-2715-8DFDD89A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37F681DF-8FEE-4305-6538-1CE99652B91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1943802"/>
              </p:ext>
            </p:extLst>
          </p:nvPr>
        </p:nvGraphicFramePr>
        <p:xfrm>
          <a:off x="1069759" y="1779203"/>
          <a:ext cx="3253666" cy="19719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6833">
                  <a:extLst>
                    <a:ext uri="{9D8B030D-6E8A-4147-A177-3AD203B41FA5}">
                      <a16:colId xmlns:a16="http://schemas.microsoft.com/office/drawing/2014/main" val="1752031616"/>
                    </a:ext>
                  </a:extLst>
                </a:gridCol>
                <a:gridCol w="1626833">
                  <a:extLst>
                    <a:ext uri="{9D8B030D-6E8A-4147-A177-3AD203B41FA5}">
                      <a16:colId xmlns:a16="http://schemas.microsoft.com/office/drawing/2014/main" val="2666750734"/>
                    </a:ext>
                  </a:extLst>
                </a:gridCol>
              </a:tblGrid>
              <a:tr h="52455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Sagona" panose="02010004040101010103" pitchFamily="2" charset="0"/>
                        </a:rPr>
                        <a:t>Proposed Mill</a:t>
                      </a:r>
                      <a:r>
                        <a:rPr lang="en-US" sz="1800" b="1" u="none" strike="noStrike" dirty="0">
                          <a:effectLst/>
                          <a:latin typeface="Sagona" panose="02010004040101010103" pitchFamily="2" charset="0"/>
                          <a:cs typeface="Sabon Next LT" panose="020B0502040204020203" pitchFamily="2" charset="0"/>
                        </a:rPr>
                        <a:t>a</a:t>
                      </a:r>
                      <a:r>
                        <a:rPr lang="en-US" sz="1800" b="1" u="none" strike="noStrike" dirty="0">
                          <a:effectLst/>
                          <a:latin typeface="Sagona" panose="02010004040101010103" pitchFamily="2" charset="0"/>
                        </a:rPr>
                        <a:t>ge</a:t>
                      </a:r>
                      <a:endParaRPr lang="en-US" sz="1800" b="1" i="0" u="none" strike="noStrike" dirty="0">
                        <a:effectLst/>
                        <a:latin typeface="Sagona" panose="02010004040101010103" pitchFamily="2" charset="0"/>
                      </a:endParaRPr>
                    </a:p>
                  </a:txBody>
                  <a:tcPr marL="3810" marR="3810" marT="381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704905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Sagona" panose="02010004040101010103" pitchFamily="2" charset="0"/>
                        </a:rPr>
                        <a:t>BOC</a:t>
                      </a:r>
                      <a:endParaRPr lang="en-US" sz="1400" b="0" i="0" u="none" strike="noStrike">
                        <a:effectLst/>
                        <a:latin typeface="Sagona" panose="02010004040101010103" pitchFamily="2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Sagona" panose="02010004040101010103" pitchFamily="2" charset="0"/>
                        </a:rPr>
                        <a:t>12.313</a:t>
                      </a:r>
                      <a:endParaRPr lang="en-US" sz="1400" b="0" i="0" u="none" strike="noStrike" dirty="0">
                        <a:effectLst/>
                        <a:latin typeface="Sagona" panose="02010004040101010103" pitchFamily="2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209472616"/>
                  </a:ext>
                </a:extLst>
              </a:tr>
              <a:tr h="405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Sagona" panose="02010004040101010103" pitchFamily="2" charset="0"/>
                        </a:rPr>
                        <a:t>School Plus 0.5 mil. for School Bond</a:t>
                      </a:r>
                      <a:endParaRPr lang="en-US" sz="1400" b="0" i="0" u="none" strike="noStrike" dirty="0">
                        <a:effectLst/>
                        <a:latin typeface="Sagona" panose="02010004040101010103" pitchFamily="2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Sagona" panose="02010004040101010103" pitchFamily="2" charset="0"/>
                        </a:rPr>
                        <a:t>19.400</a:t>
                      </a:r>
                      <a:endParaRPr lang="en-US" sz="1400" b="0" i="0" u="none" strike="noStrike" dirty="0">
                        <a:effectLst/>
                        <a:latin typeface="Sagona" panose="02010004040101010103" pitchFamily="2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044292723"/>
                  </a:ext>
                </a:extLst>
              </a:tr>
              <a:tr h="405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Sagona" panose="02010004040101010103" pitchFamily="2" charset="0"/>
                        </a:rPr>
                        <a:t>Total</a:t>
                      </a:r>
                      <a:endParaRPr lang="en-US" sz="1400" b="1" i="0" u="none" strike="noStrike" dirty="0">
                        <a:effectLst/>
                        <a:latin typeface="Sagona" panose="02010004040101010103" pitchFamily="2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Sagona" panose="02010004040101010103" pitchFamily="2" charset="0"/>
                        </a:rPr>
                        <a:t>31.713</a:t>
                      </a:r>
                      <a:endParaRPr lang="en-US" sz="1400" b="1" i="0" u="none" strike="noStrike" dirty="0">
                        <a:effectLst/>
                        <a:latin typeface="Sagona" panose="02010004040101010103" pitchFamily="2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493542848"/>
                  </a:ext>
                </a:extLst>
              </a:tr>
            </a:tbl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E0B6DE2C-9A5A-3AFD-1F64-7F2BB3E12E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300878"/>
              </p:ext>
            </p:extLst>
          </p:nvPr>
        </p:nvGraphicFramePr>
        <p:xfrm>
          <a:off x="5483440" y="1207477"/>
          <a:ext cx="5254101" cy="385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DC5B67B-48C3-756F-DE14-A7A954B1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Douglas County GA Presentation of Proposed Millage Rate</a:t>
            </a:r>
          </a:p>
        </p:txBody>
      </p:sp>
    </p:spTree>
    <p:extLst>
      <p:ext uri="{BB962C8B-B14F-4D97-AF65-F5344CB8AC3E}">
        <p14:creationId xmlns:p14="http://schemas.microsoft.com/office/powerpoint/2010/main" val="247066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lide Graphics">
            <a:extLst>
              <a:ext uri="{FF2B5EF4-FFF2-40B4-BE49-F238E27FC236}">
                <a16:creationId xmlns:a16="http://schemas.microsoft.com/office/drawing/2014/main" id="{FE38C2CD-8D4A-D94D-B397-4E8E6CFE2873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225ED66-F4DA-2B0B-729A-12FDAACED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27544" y="129520"/>
              <a:ext cx="1689533" cy="1479787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ACA872D-20BB-AEC7-610D-A6B693D97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CCAAB8-C4C0-B5E0-7332-050EF973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15" y="191736"/>
            <a:ext cx="10515600" cy="111565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5- Years Historical Property Tax Digest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3A4EBF-C9F6-20D4-D844-B30F7A5905F1}"/>
              </a:ext>
            </a:extLst>
          </p:cNvPr>
          <p:cNvSpPr/>
          <p:nvPr/>
        </p:nvSpPr>
        <p:spPr>
          <a:xfrm>
            <a:off x="1944621" y="1282535"/>
            <a:ext cx="7973102" cy="1365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6D151B-0B01-2B22-C42D-10571D2759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>
            <a:off x="146591" y="5752849"/>
            <a:ext cx="747844" cy="96531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68EDE62-96A8-6B0D-CD96-298FC86B6B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13515" y="216501"/>
            <a:ext cx="955500" cy="990976"/>
          </a:xfrm>
          <a:prstGeom prst="rect">
            <a:avLst/>
          </a:prstGeom>
        </p:spPr>
      </p:pic>
      <p:pic>
        <p:nvPicPr>
          <p:cNvPr id="6" name="DC LOGO">
            <a:extLst>
              <a:ext uri="{FF2B5EF4-FFF2-40B4-BE49-F238E27FC236}">
                <a16:creationId xmlns:a16="http://schemas.microsoft.com/office/drawing/2014/main" id="{99F8B8EB-9D16-CCCC-6E82-C989B15C98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23883" y="5773420"/>
            <a:ext cx="1047901" cy="719455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47A13F6-81E0-2419-CD74-E8B494FE4164}"/>
              </a:ext>
            </a:extLst>
          </p:cNvPr>
          <p:cNvPicPr>
            <a:picLocks noGrp="1" noChangeAspect="1" noChangeArrowheads="1"/>
            <a:extLst>
              <a:ext uri="{84589F7E-364E-4C9E-8A38-B11213B215E9}">
                <a14:cameraTool xmlns:a14="http://schemas.microsoft.com/office/drawing/2010/main" cellRange="'Table 1'!$A$5:$I$20" spid="_x0000_s2193"/>
              </a:ext>
            </a:extLst>
          </p:cNvPicPr>
          <p:nvPr>
            <p:ph sz="half" idx="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914207" y="1609307"/>
            <a:ext cx="8023860" cy="445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58ABD-E197-1866-915E-951C162F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C6ED-8865-4C99-8A87-F72DF395B690}" type="datetime1">
              <a:rPr lang="en-US" smtClean="0"/>
              <a:t>8/20/2024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E8E9E-2DA8-9007-E2C4-EA0C2EB88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6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5E1666A-8FC9-29EE-4DC5-1744BAE7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Douglas County GA Presentation of Proposed Millage Rate</a:t>
            </a:r>
          </a:p>
        </p:txBody>
      </p:sp>
    </p:spTree>
    <p:extLst>
      <p:ext uri="{BB962C8B-B14F-4D97-AF65-F5344CB8AC3E}">
        <p14:creationId xmlns:p14="http://schemas.microsoft.com/office/powerpoint/2010/main" val="300222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lide Graphic DO NOT TOUch">
            <a:extLst>
              <a:ext uri="{FF2B5EF4-FFF2-40B4-BE49-F238E27FC236}">
                <a16:creationId xmlns:a16="http://schemas.microsoft.com/office/drawing/2014/main" id="{38C943B2-33B0-D3A2-8A4E-50B0120A3C28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176F067-A925-7190-A21E-D502DE9BB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0024" y="5735960"/>
              <a:ext cx="3056930" cy="1029875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405669BB-11A9-811B-53A0-9AE972923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35950" y="128954"/>
              <a:ext cx="2556050" cy="86750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9F46E1E-A2B1-1B8C-7320-06D31B5D7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539FFB-CC9D-3571-53B1-6B6B6DA2D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194" y="251226"/>
            <a:ext cx="8491232" cy="49472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gona" panose="02010004040101010103" pitchFamily="2" charset="0"/>
              </a:rPr>
              <a:t>	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gona" panose="02010004040101010103" pitchFamily="2" charset="0"/>
              </a:rPr>
              <a:t>Net Tax Digest vs Millage Rate Historical Comparison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B32726-154A-4F3D-386E-58FA6E9D6CB5}"/>
              </a:ext>
            </a:extLst>
          </p:cNvPr>
          <p:cNvSpPr/>
          <p:nvPr/>
        </p:nvSpPr>
        <p:spPr>
          <a:xfrm>
            <a:off x="2596809" y="780577"/>
            <a:ext cx="7439674" cy="1553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5" name="DC LOGO">
            <a:extLst>
              <a:ext uri="{FF2B5EF4-FFF2-40B4-BE49-F238E27FC236}">
                <a16:creationId xmlns:a16="http://schemas.microsoft.com/office/drawing/2014/main" id="{85063E47-BB3A-6ED2-76B3-E46E0C6E48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23883" y="5773420"/>
            <a:ext cx="1047901" cy="71945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A31CC5B-6BAD-0265-5CE9-0CB20471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7730-0434-402E-B4D7-A85082ED5C6D}" type="datetime1">
              <a:rPr lang="en-US" smtClean="0"/>
              <a:t>8/20/2024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BD8EBD-D836-5285-1BF4-9CEA17C3B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7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50678B5-CFA8-EB4F-3D36-C2CE853A7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Douglas County GA Presentation of Proposed Millage Rate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4CF848-3C1B-787D-8AEB-8ABA25BF74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3230" y="1037413"/>
            <a:ext cx="9570447" cy="46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58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lide Graphics">
            <a:extLst>
              <a:ext uri="{FF2B5EF4-FFF2-40B4-BE49-F238E27FC236}">
                <a16:creationId xmlns:a16="http://schemas.microsoft.com/office/drawing/2014/main" id="{FE38C2CD-8D4A-D94D-B397-4E8E6CFE2873}"/>
              </a:ext>
            </a:extLst>
          </p:cNvPr>
          <p:cNvGrpSpPr>
            <a:grpSpLocks/>
          </p:cNvGrpSpPr>
          <p:nvPr/>
        </p:nvGrpSpPr>
        <p:grpSpPr>
          <a:xfrm>
            <a:off x="-45105" y="10607"/>
            <a:ext cx="12192000" cy="6858000"/>
            <a:chOff x="0" y="0"/>
            <a:chExt cx="12192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225ED66-F4DA-2B0B-729A-12FDAACED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27544" y="129520"/>
              <a:ext cx="1689533" cy="1479787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ACA872D-20BB-AEC7-610D-A6B693D97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CCAAB8-C4C0-B5E0-7332-050EF973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34" y="633782"/>
            <a:ext cx="10515600" cy="1115652"/>
          </a:xfrm>
        </p:spPr>
        <p:txBody>
          <a:bodyPr>
            <a:noAutofit/>
          </a:bodyPr>
          <a:lstStyle/>
          <a:p>
            <a:pPr algn="ctr" fontAlgn="b"/>
            <a:r>
              <a:rPr lang="en-US" sz="3200" dirty="0">
                <a:solidFill>
                  <a:srgbClr val="000000"/>
                </a:solidFill>
                <a:latin typeface="Sagona" panose="02010004040101010103" pitchFamily="2" charset="0"/>
              </a:rPr>
              <a:t>Millage Rate Ratio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agona" panose="02010004040101010103" pitchFamily="2" charset="0"/>
              </a:rPr>
              <a:t> Per Net Digest Value </a:t>
            </a:r>
            <a:br>
              <a:rPr lang="en-US" sz="3200" b="0" i="0" u="none" strike="noStrike" dirty="0">
                <a:solidFill>
                  <a:srgbClr val="000000"/>
                </a:solidFill>
                <a:effectLst/>
                <a:latin typeface="Sagona" panose="02010004040101010103" pitchFamily="2" charset="0"/>
              </a:rPr>
            </a:br>
            <a:endParaRPr lang="en-US" sz="3200" b="0" i="0" u="sng" strike="noStrike" dirty="0">
              <a:solidFill>
                <a:srgbClr val="000000"/>
              </a:solidFill>
              <a:effectLst/>
              <a:latin typeface="Sagona" panose="02010004040101010103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6D151B-0B01-2B22-C42D-10571D2759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>
            <a:off x="146591" y="5752849"/>
            <a:ext cx="747844" cy="96531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68EDE62-96A8-6B0D-CD96-298FC86B6B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13515" y="216501"/>
            <a:ext cx="955500" cy="990976"/>
          </a:xfrm>
          <a:prstGeom prst="rect">
            <a:avLst/>
          </a:prstGeom>
        </p:spPr>
      </p:pic>
      <p:pic>
        <p:nvPicPr>
          <p:cNvPr id="6" name="DC LOGO">
            <a:extLst>
              <a:ext uri="{FF2B5EF4-FFF2-40B4-BE49-F238E27FC236}">
                <a16:creationId xmlns:a16="http://schemas.microsoft.com/office/drawing/2014/main" id="{99F8B8EB-9D16-CCCC-6E82-C989B15C98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23883" y="5773420"/>
            <a:ext cx="1047901" cy="719455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5906803C-035B-9A5C-6BDB-C00E2280F9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12"/>
          <a:stretch>
            <a:fillRect/>
          </a:stretch>
        </p:blipFill>
        <p:spPr>
          <a:xfrm>
            <a:off x="2665292" y="1955913"/>
            <a:ext cx="6072764" cy="348128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A460-0C8D-0BB4-512B-CE5247911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CE99-8493-4C76-9015-415F3B740899}" type="datetime1">
              <a:rPr lang="en-US" smtClean="0"/>
              <a:t>8/20/2024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EED93-2C82-978B-1B1A-21C25046A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8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27CDB00-16A9-71D0-8576-C59339010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Douglas County GA Presentation of Proposed Millage Rate</a:t>
            </a:r>
          </a:p>
        </p:txBody>
      </p:sp>
    </p:spTree>
    <p:extLst>
      <p:ext uri="{BB962C8B-B14F-4D97-AF65-F5344CB8AC3E}">
        <p14:creationId xmlns:p14="http://schemas.microsoft.com/office/powerpoint/2010/main" val="65852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lide Graphics">
            <a:extLst>
              <a:ext uri="{FF2B5EF4-FFF2-40B4-BE49-F238E27FC236}">
                <a16:creationId xmlns:a16="http://schemas.microsoft.com/office/drawing/2014/main" id="{FE38C2CD-8D4A-D94D-B397-4E8E6CFE2873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225ED66-F4DA-2B0B-729A-12FDAACED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27544" y="129520"/>
              <a:ext cx="1689533" cy="1479787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ACA872D-20BB-AEC7-610D-A6B693D97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CCAAB8-C4C0-B5E0-7332-050EF973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844" y="320891"/>
            <a:ext cx="9698855" cy="792483"/>
          </a:xfrm>
        </p:spPr>
        <p:txBody>
          <a:bodyPr>
            <a:noAutofit/>
          </a:bodyPr>
          <a:lstStyle/>
          <a:p>
            <a:pPr algn="ctr" fontAlgn="b"/>
            <a:r>
              <a:rPr lang="en-US" sz="3200" b="0" i="0" u="sng" strike="noStrike" dirty="0">
                <a:solidFill>
                  <a:srgbClr val="000000"/>
                </a:solidFill>
                <a:effectLst/>
                <a:latin typeface="Sagona" panose="02010004040101010103" pitchFamily="2" charset="0"/>
              </a:rPr>
              <a:t>Douglas County Millage Rate w/o Roll Back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6D151B-0B01-2B22-C42D-10571D2759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>
            <a:off x="146591" y="5752849"/>
            <a:ext cx="747844" cy="96531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68EDE62-96A8-6B0D-CD96-298FC86B6B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13515" y="216501"/>
            <a:ext cx="955500" cy="990976"/>
          </a:xfrm>
          <a:prstGeom prst="rect">
            <a:avLst/>
          </a:prstGeom>
        </p:spPr>
      </p:pic>
      <p:pic>
        <p:nvPicPr>
          <p:cNvPr id="6" name="DC LOGO">
            <a:extLst>
              <a:ext uri="{FF2B5EF4-FFF2-40B4-BE49-F238E27FC236}">
                <a16:creationId xmlns:a16="http://schemas.microsoft.com/office/drawing/2014/main" id="{99F8B8EB-9D16-CCCC-6E82-C989B15C98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23883" y="5773420"/>
            <a:ext cx="1047901" cy="71945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3C8B4-2AA7-0E0C-11EB-1D3AE01C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9F96-BC05-43AF-9E39-9B26E58F7F23}" type="datetime1">
              <a:rPr lang="en-US" smtClean="0"/>
              <a:t>8/20/2024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930F4-21C8-10E4-090A-2A4BEF17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54A3C1F6-F84C-D63B-F269-B87D48E299E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0435330"/>
              </p:ext>
            </p:extLst>
          </p:nvPr>
        </p:nvGraphicFramePr>
        <p:xfrm>
          <a:off x="2602832" y="1067546"/>
          <a:ext cx="6986336" cy="4722908"/>
        </p:xfrm>
        <a:graphic>
          <a:graphicData uri="http://schemas.openxmlformats.org/drawingml/2006/table">
            <a:tbl>
              <a:tblPr/>
              <a:tblGrid>
                <a:gridCol w="3893717">
                  <a:extLst>
                    <a:ext uri="{9D8B030D-6E8A-4147-A177-3AD203B41FA5}">
                      <a16:colId xmlns:a16="http://schemas.microsoft.com/office/drawing/2014/main" val="1075467105"/>
                    </a:ext>
                  </a:extLst>
                </a:gridCol>
                <a:gridCol w="3092619">
                  <a:extLst>
                    <a:ext uri="{9D8B030D-6E8A-4147-A177-3AD203B41FA5}">
                      <a16:colId xmlns:a16="http://schemas.microsoft.com/office/drawing/2014/main" val="1008401093"/>
                    </a:ext>
                  </a:extLst>
                </a:gridCol>
              </a:tblGrid>
              <a:tr h="48179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</a:rPr>
                        <a:t>Douglas County Millage Rate </a:t>
                      </a:r>
                      <a:r>
                        <a:rPr lang="en-US" sz="1600" b="1" i="0" u="sng" strike="noStrike" dirty="0">
                          <a:solidFill>
                            <a:srgbClr val="FF0000"/>
                          </a:solidFill>
                          <a:effectLst/>
                          <a:latin typeface="Sagona" panose="02010004040101010103" pitchFamily="2" charset="0"/>
                        </a:rPr>
                        <a:t>with out </a:t>
                      </a:r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</a:rPr>
                        <a:t>Roll Back</a:t>
                      </a:r>
                    </a:p>
                  </a:txBody>
                  <a:tcPr marL="3595" marR="3595" marT="35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020174"/>
                  </a:ext>
                </a:extLst>
              </a:tr>
              <a:tr h="17617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595" marR="3595" marT="35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595" marR="3595" marT="35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990683"/>
                  </a:ext>
                </a:extLst>
              </a:tr>
              <a:tr h="215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</a:rPr>
                        <a:t>2024 Net Digest</a:t>
                      </a:r>
                    </a:p>
                  </a:txBody>
                  <a:tcPr marL="3595" marR="3595" marT="3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</a:rPr>
                        <a:t>$7,051,596,393 </a:t>
                      </a:r>
                    </a:p>
                  </a:txBody>
                  <a:tcPr marL="3595" marR="75505" marT="3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764622"/>
                  </a:ext>
                </a:extLst>
              </a:tr>
              <a:tr h="123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</a:rPr>
                        <a:t> </a:t>
                      </a:r>
                    </a:p>
                  </a:txBody>
                  <a:tcPr marL="3595" marR="3595" marT="3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</a:rPr>
                        <a:t> </a:t>
                      </a:r>
                    </a:p>
                  </a:txBody>
                  <a:tcPr marL="3595" marR="3595" marT="3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476409"/>
                  </a:ext>
                </a:extLst>
              </a:tr>
              <a:tr h="2686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</a:rPr>
                        <a:t>Proposed Millage Rate (same as last year)</a:t>
                      </a:r>
                    </a:p>
                  </a:txBody>
                  <a:tcPr marL="3595" marR="3595" marT="3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</a:rPr>
                        <a:t>0.012313</a:t>
                      </a:r>
                    </a:p>
                  </a:txBody>
                  <a:tcPr marL="3595" marR="3595" marT="3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286054"/>
                  </a:ext>
                </a:extLst>
              </a:tr>
              <a:tr h="21572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agona" panose="02010004040101010103" pitchFamily="2" charset="0"/>
                      </a:endParaRPr>
                    </a:p>
                  </a:txBody>
                  <a:tcPr marL="3595" marR="3595" marT="35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</a:rPr>
                        <a:t>$86,826,306.39 </a:t>
                      </a:r>
                    </a:p>
                  </a:txBody>
                  <a:tcPr marL="3595" marR="3595" marT="35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283840"/>
                  </a:ext>
                </a:extLst>
              </a:tr>
              <a:tr h="21213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agona" panose="02010004040101010103" pitchFamily="2" charset="0"/>
                      </a:endParaRPr>
                    </a:p>
                  </a:txBody>
                  <a:tcPr marL="3595" marR="3595" marT="35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agona" panose="02010004040101010103" pitchFamily="2" charset="0"/>
                      </a:endParaRPr>
                    </a:p>
                  </a:txBody>
                  <a:tcPr marL="3595" marR="3595" marT="35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648597"/>
                  </a:ext>
                </a:extLst>
              </a:tr>
              <a:tr h="21932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595" marR="3595" marT="35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595" marR="3595" marT="35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132775"/>
                  </a:ext>
                </a:extLst>
              </a:tr>
              <a:tr h="24089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dbl" strike="noStrike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</a:rPr>
                        <a:t>Douglas County Millage Rate </a:t>
                      </a:r>
                      <a:r>
                        <a:rPr lang="en-US" sz="1600" b="0" i="0" u="dbl" strike="noStrike" dirty="0">
                          <a:solidFill>
                            <a:srgbClr val="FF0000"/>
                          </a:solidFill>
                          <a:effectLst/>
                          <a:latin typeface="Sagona" panose="02010004040101010103" pitchFamily="2" charset="0"/>
                        </a:rPr>
                        <a:t>with</a:t>
                      </a:r>
                      <a:r>
                        <a:rPr lang="en-US" sz="1600" b="0" i="0" u="dbl" strike="noStrike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</a:rPr>
                        <a:t> Roll Back</a:t>
                      </a:r>
                    </a:p>
                  </a:txBody>
                  <a:tcPr marL="3595" marR="3595" marT="35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363480"/>
                  </a:ext>
                </a:extLst>
              </a:tr>
              <a:tr h="17617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595" marR="3595" marT="35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595" marR="3595" marT="35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353617"/>
                  </a:ext>
                </a:extLst>
              </a:tr>
              <a:tr h="215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</a:rPr>
                        <a:t>2024 Net Digest</a:t>
                      </a:r>
                    </a:p>
                  </a:txBody>
                  <a:tcPr marL="3595" marR="3595" marT="3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</a:rPr>
                        <a:t>$7,051,596,393 </a:t>
                      </a:r>
                    </a:p>
                  </a:txBody>
                  <a:tcPr marL="3595" marR="75505" marT="3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267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</a:rPr>
                        <a:t> </a:t>
                      </a:r>
                    </a:p>
                  </a:txBody>
                  <a:tcPr marL="3595" marR="3595" marT="3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</a:rPr>
                        <a:t> </a:t>
                      </a:r>
                    </a:p>
                  </a:txBody>
                  <a:tcPr marL="3595" marR="3595" marT="3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76782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</a:rPr>
                        <a:t>2024 Digest Roll Back Millage Rate </a:t>
                      </a:r>
                    </a:p>
                  </a:txBody>
                  <a:tcPr marL="3595" marR="3595" marT="3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</a:rPr>
                        <a:t>0.012081</a:t>
                      </a:r>
                    </a:p>
                  </a:txBody>
                  <a:tcPr marL="3595" marR="3595" marT="3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258840"/>
                  </a:ext>
                </a:extLst>
              </a:tr>
              <a:tr h="21572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agona" panose="02010004040101010103" pitchFamily="2" charset="0"/>
                      </a:endParaRPr>
                    </a:p>
                  </a:txBody>
                  <a:tcPr marL="3595" marR="3595" marT="35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</a:rPr>
                        <a:t>$85,190,336.02 </a:t>
                      </a:r>
                    </a:p>
                  </a:txBody>
                  <a:tcPr marL="3595" marR="3595" marT="35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77539"/>
                  </a:ext>
                </a:extLst>
              </a:tr>
              <a:tr h="17258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595" marR="3595" marT="35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595" marR="3595" marT="35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040734"/>
                  </a:ext>
                </a:extLst>
              </a:tr>
              <a:tr h="17258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595" marR="3595" marT="35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595" marR="3595" marT="35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864050"/>
                  </a:ext>
                </a:extLst>
              </a:tr>
              <a:tr h="240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</a:rPr>
                        <a:t>Difference</a:t>
                      </a:r>
                    </a:p>
                  </a:txBody>
                  <a:tcPr marL="3595" marR="3595" marT="35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Sagona" panose="02010004040101010103" pitchFamily="2" charset="0"/>
                        </a:rPr>
                        <a:t>$1,635,970.37 </a:t>
                      </a:r>
                    </a:p>
                  </a:txBody>
                  <a:tcPr marL="3595" marR="3595" marT="35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252489"/>
                  </a:ext>
                </a:extLst>
              </a:tr>
            </a:tbl>
          </a:graphicData>
        </a:graphic>
      </p:graphicFrame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C94841C-09A5-F8DC-AE1C-752C36BB3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Douglas County GA Presentation of Proposed Millage Rate</a:t>
            </a:r>
          </a:p>
        </p:txBody>
      </p:sp>
    </p:spTree>
    <p:extLst>
      <p:ext uri="{BB962C8B-B14F-4D97-AF65-F5344CB8AC3E}">
        <p14:creationId xmlns:p14="http://schemas.microsoft.com/office/powerpoint/2010/main" val="1625884616"/>
      </p:ext>
    </p:extLst>
  </p:cSld>
  <p:clrMapOvr>
    <a:masterClrMapping/>
  </p:clrMapOvr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uglas County Government Official Presenation Template " id="{E41FE4E2-19B8-1F4A-9997-DA7BEA21BE98}" vid="{50F46CD2-DA86-0541-A9C5-B568A43102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85be00-ebd5-4c82-849e-e9e448feb5f8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3761AF1CCAF4D8C64AD212869622A" ma:contentTypeVersion="18" ma:contentTypeDescription="Create a new document." ma:contentTypeScope="" ma:versionID="2dc5bcf4867d2fe3a6cebdd4c134c88c">
  <xsd:schema xmlns:xsd="http://www.w3.org/2001/XMLSchema" xmlns:xs="http://www.w3.org/2001/XMLSchema" xmlns:p="http://schemas.microsoft.com/office/2006/metadata/properties" xmlns:ns1="http://schemas.microsoft.com/sharepoint/v3" xmlns:ns3="298d68c9-cf2d-4a2d-b659-11151fb35619" xmlns:ns4="4585be00-ebd5-4c82-849e-e9e448feb5f8" targetNamespace="http://schemas.microsoft.com/office/2006/metadata/properties" ma:root="true" ma:fieldsID="9fe114c654667628ead289859f192f4c" ns1:_="" ns3:_="" ns4:_="">
    <xsd:import namespace="http://schemas.microsoft.com/sharepoint/v3"/>
    <xsd:import namespace="298d68c9-cf2d-4a2d-b659-11151fb35619"/>
    <xsd:import namespace="4585be00-ebd5-4c82-849e-e9e448feb5f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DateTaken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d68c9-cf2d-4a2d-b659-11151fb356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5be00-ebd5-4c82-849e-e9e448feb5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7C03D9-5A42-45B4-903A-7FE5423181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69D08B-B037-4FB3-B3EB-7EC4A10E93D7}">
  <ds:schemaRefs>
    <ds:schemaRef ds:uri="http://schemas.microsoft.com/office/2006/documentManagement/types"/>
    <ds:schemaRef ds:uri="4585be00-ebd5-4c82-849e-e9e448feb5f8"/>
    <ds:schemaRef ds:uri="http://www.w3.org/XML/1998/namespace"/>
    <ds:schemaRef ds:uri="http://schemas.openxmlformats.org/package/2006/metadata/core-properties"/>
    <ds:schemaRef ds:uri="298d68c9-cf2d-4a2d-b659-11151fb35619"/>
    <ds:schemaRef ds:uri="http://schemas.microsoft.com/sharepoint/v3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CF8BD8-CF33-4786-BE8B-A6B19AC67E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98d68c9-cf2d-4a2d-b659-11151fb35619"/>
    <ds:schemaRef ds:uri="4585be00-ebd5-4c82-849e-e9e448feb5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Douglas County Government Official Presentation Template.v2</Template>
  <TotalTime>2386</TotalTime>
  <Words>509</Words>
  <Application>Microsoft Office PowerPoint</Application>
  <PresentationFormat>Widescreen</PresentationFormat>
  <Paragraphs>111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Aharoni</vt:lpstr>
      <vt:lpstr>Aptos</vt:lpstr>
      <vt:lpstr>Aptos Narrow</vt:lpstr>
      <vt:lpstr>Arial</vt:lpstr>
      <vt:lpstr>Avenir Next LT Pro</vt:lpstr>
      <vt:lpstr>Avenir Next LT Pro Demi</vt:lpstr>
      <vt:lpstr>Calibri</vt:lpstr>
      <vt:lpstr>Sagona</vt:lpstr>
      <vt:lpstr>FadeVTI</vt:lpstr>
      <vt:lpstr>Worksheet</vt:lpstr>
      <vt:lpstr>DOUGLAS COUNTY</vt:lpstr>
      <vt:lpstr>TABLE OF CONTENTS</vt:lpstr>
      <vt:lpstr>RECAP OF FINANCIAL POSITION</vt:lpstr>
      <vt:lpstr>  SUMMARY FY2024 GENERAL FUND MILLAGE RATE BUDGET ALLOCATION</vt:lpstr>
      <vt:lpstr>Overall County vs School Millage Rate Allocation</vt:lpstr>
      <vt:lpstr>5- Years Historical Property Tax Digest</vt:lpstr>
      <vt:lpstr> Net Tax Digest vs Millage Rate Historical Comparison</vt:lpstr>
      <vt:lpstr>Millage Rate Ratio Per Net Digest Value  </vt:lpstr>
      <vt:lpstr>Douglas County Millage Rate w/o Roll Back</vt:lpstr>
      <vt:lpstr>2024 Household Tax Rate Comparison With vs W/O Rollback</vt:lpstr>
      <vt:lpstr>2024 Household Tax Rate Comparison With vs W/O Rollback</vt:lpstr>
      <vt:lpstr>FY 2024 MILLAGE RATE TIMELINE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Yvette Jones</dc:creator>
  <cp:lastModifiedBy>Dominic Ochei</cp:lastModifiedBy>
  <cp:revision>31</cp:revision>
  <cp:lastPrinted>2024-08-16T19:01:14Z</cp:lastPrinted>
  <dcterms:created xsi:type="dcterms:W3CDTF">2024-07-02T15:29:11Z</dcterms:created>
  <dcterms:modified xsi:type="dcterms:W3CDTF">2024-08-21T00:30:08Z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0x01010063B3761AF1CCAF4D8C64AD212869622A</vt:lpwstr>
  </property>
</Properties>
</file>